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86" r:id="rId4"/>
    <p:sldId id="308" r:id="rId5"/>
    <p:sldId id="273" r:id="rId6"/>
    <p:sldId id="309" r:id="rId7"/>
    <p:sldId id="270" r:id="rId8"/>
    <p:sldId id="275" r:id="rId9"/>
    <p:sldId id="271" r:id="rId10"/>
    <p:sldId id="310" r:id="rId11"/>
    <p:sldId id="276" r:id="rId12"/>
    <p:sldId id="277" r:id="rId13"/>
    <p:sldId id="278" r:id="rId14"/>
    <p:sldId id="311" r:id="rId15"/>
    <p:sldId id="274" r:id="rId16"/>
    <p:sldId id="291" r:id="rId17"/>
    <p:sldId id="292" r:id="rId18"/>
    <p:sldId id="31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ia Travers" initials="AT" lastIdx="1" clrIdx="0">
    <p:extLst>
      <p:ext uri="{19B8F6BF-5375-455C-9EA6-DF929625EA0E}">
        <p15:presenceInfo xmlns:p15="http://schemas.microsoft.com/office/powerpoint/2012/main" userId="S::antonia.travers@weston.ac.uk::9826cabc-600b-46aa-8bee-78a6a9a075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82"/>
    <p:restoredTop sz="94694"/>
  </p:normalViewPr>
  <p:slideViewPr>
    <p:cSldViewPr snapToGrid="0" snapToObjects="1">
      <p:cViewPr varScale="1">
        <p:scale>
          <a:sx n="88" d="100"/>
          <a:sy n="88" d="100"/>
        </p:scale>
        <p:origin x="6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hyperlink" Target="https://www.forbes.com/sites/bryancollinseurope/2018/07/19/how-to-use-kanban-to-become-insanely-productive-a-short-guide/?sh=5c41fa6e3c16" TargetMode="External"/><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hyperlink" Target="https://weston-my.sharepoint.com/:b:/r/personal/antonia_travers_weston_ac_uk/Documents/Stress%20resources/coping-with-stress%20CV19.pdf?csf=1&amp;web=1&amp;e=0t6OLv" TargetMode="External"/><Relationship Id="rId16" Type="http://schemas.openxmlformats.org/officeDocument/2006/relationships/image" Target="../media/image40.svg"/><Relationship Id="rId1" Type="http://schemas.openxmlformats.org/officeDocument/2006/relationships/hyperlink" Target="https://weston-my.sharepoint.com/:b:/r/personal/antonia_travers_weston_ac_uk/Documents/Stress%20resources/stress_management_plan.pdf?csf=1&amp;web=1&amp;e=tARoHE" TargetMode="Externa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hyperlink" Target="https://letschatwellbeing.co.uk/resources/stress/" TargetMode="External"/><Relationship Id="rId9" Type="http://schemas.openxmlformats.org/officeDocument/2006/relationships/image" Target="../media/image33.png"/><Relationship Id="rId1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8.svg"/><Relationship Id="rId3" Type="http://schemas.openxmlformats.org/officeDocument/2006/relationships/hyperlink" Target="https://letschatwellbeing.co.uk/resources/stress/" TargetMode="External"/><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30.svg"/><Relationship Id="rId16" Type="http://schemas.openxmlformats.org/officeDocument/2006/relationships/image" Target="../media/image40.svg"/><Relationship Id="rId1" Type="http://schemas.openxmlformats.org/officeDocument/2006/relationships/image" Target="../media/image29.png"/><Relationship Id="rId6" Type="http://schemas.openxmlformats.org/officeDocument/2006/relationships/hyperlink" Target="https://weston-my.sharepoint.com/:b:/r/personal/antonia_travers_weston_ac_uk/Documents/Stress%20resources/stress_management_plan.pdf?csf=1&amp;web=1&amp;e=tARoHE" TargetMode="External"/><Relationship Id="rId11" Type="http://schemas.openxmlformats.org/officeDocument/2006/relationships/image" Target="../media/image36.svg"/><Relationship Id="rId5" Type="http://schemas.openxmlformats.org/officeDocument/2006/relationships/image" Target="../media/image32.svg"/><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hyperlink" Target="https://weston-my.sharepoint.com/:b:/r/personal/antonia_travers_weston_ac_uk/Documents/Stress%20resources/coping-with-stress%20CV19.pdf?csf=1&amp;web=1&amp;e=0t6OLv" TargetMode="External"/><Relationship Id="rId14" Type="http://schemas.openxmlformats.org/officeDocument/2006/relationships/hyperlink" Target="https://www.forbes.com/sites/bryancollinseurope/2018/07/19/how-to-use-kanban-to-become-insanely-productive-a-short-guide/?sh=5c41fa6e3c1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56AEAAF-868F-45FB-A422-20546204806A}" type="doc">
      <dgm:prSet loTypeId="urn:microsoft.com/office/officeart/2005/8/layout/hList7" loCatId="list" qsTypeId="urn:microsoft.com/office/officeart/2005/8/quickstyle/simple1" qsCatId="simple" csTypeId="urn:microsoft.com/office/officeart/2005/8/colors/accent1_2" csCatId="accent1" phldr="1"/>
      <dgm:spPr/>
    </dgm:pt>
    <dgm:pt modelId="{E63BF6C5-A02D-45CD-9AD2-59A30FBE96E1}">
      <dgm:prSet phldrT="[Text]" custT="1"/>
      <dgm:spPr>
        <a:solidFill>
          <a:srgbClr val="00B050"/>
        </a:solidFill>
      </dgm:spPr>
      <dgm:t>
        <a:bodyPr/>
        <a:lstStyle/>
        <a:p>
          <a:r>
            <a:rPr lang="en-GB" sz="1400" b="1" dirty="0"/>
            <a:t>Cognitive Symptoms</a:t>
          </a:r>
        </a:p>
        <a:p>
          <a:endParaRPr lang="en-GB" sz="1400" b="1" dirty="0"/>
        </a:p>
        <a:p>
          <a:r>
            <a:rPr lang="en-GB" sz="1400" b="1" dirty="0"/>
            <a:t>Memory problems</a:t>
          </a:r>
        </a:p>
        <a:p>
          <a:r>
            <a:rPr lang="en-GB" sz="1400" b="1" dirty="0"/>
            <a:t>Poor Concentration</a:t>
          </a:r>
        </a:p>
        <a:p>
          <a:r>
            <a:rPr lang="en-GB" sz="1400" b="1" dirty="0"/>
            <a:t>Poor Judgement</a:t>
          </a:r>
        </a:p>
        <a:p>
          <a:r>
            <a:rPr lang="en-GB" sz="1400" b="1" dirty="0"/>
            <a:t>Negative thoughts</a:t>
          </a:r>
        </a:p>
        <a:p>
          <a:r>
            <a:rPr lang="en-GB" sz="1400" b="1" dirty="0"/>
            <a:t>Anxiety</a:t>
          </a:r>
        </a:p>
        <a:p>
          <a:r>
            <a:rPr lang="en-GB" sz="1400" b="1" dirty="0"/>
            <a:t>Worry</a:t>
          </a:r>
        </a:p>
        <a:p>
          <a:r>
            <a:rPr lang="en-GB" sz="1400" b="1" dirty="0"/>
            <a:t>Nervousness</a:t>
          </a:r>
        </a:p>
      </dgm:t>
    </dgm:pt>
    <dgm:pt modelId="{17BB6BDC-42D6-495E-9052-901A59173F4D}" type="parTrans" cxnId="{F24C0085-CA80-490C-9D66-06A99490F2EB}">
      <dgm:prSet/>
      <dgm:spPr/>
      <dgm:t>
        <a:bodyPr/>
        <a:lstStyle/>
        <a:p>
          <a:endParaRPr lang="en-GB" b="1"/>
        </a:p>
      </dgm:t>
    </dgm:pt>
    <dgm:pt modelId="{3D1D381A-BE4F-443C-BCC6-94FF6FFF5714}" type="sibTrans" cxnId="{F24C0085-CA80-490C-9D66-06A99490F2EB}">
      <dgm:prSet/>
      <dgm:spPr/>
      <dgm:t>
        <a:bodyPr/>
        <a:lstStyle/>
        <a:p>
          <a:endParaRPr lang="en-GB" b="1"/>
        </a:p>
      </dgm:t>
    </dgm:pt>
    <dgm:pt modelId="{39244FD6-FC06-4B52-9083-D02847E7E1AD}">
      <dgm:prSet phldrT="[Text]" custT="1"/>
      <dgm:spPr>
        <a:solidFill>
          <a:srgbClr val="00B0F0"/>
        </a:solidFill>
      </dgm:spPr>
      <dgm:t>
        <a:bodyPr/>
        <a:lstStyle/>
        <a:p>
          <a:r>
            <a:rPr lang="en-GB" sz="1400" b="1" dirty="0"/>
            <a:t>Emotional Symptoms</a:t>
          </a:r>
        </a:p>
        <a:p>
          <a:endParaRPr lang="en-GB" sz="1400" b="1" dirty="0"/>
        </a:p>
        <a:p>
          <a:r>
            <a:rPr lang="en-GB" sz="1400" b="1" dirty="0"/>
            <a:t>Moodiness</a:t>
          </a:r>
        </a:p>
        <a:p>
          <a:r>
            <a:rPr lang="en-GB" sz="1400" b="1" dirty="0"/>
            <a:t>Irritable/Temper</a:t>
          </a:r>
        </a:p>
        <a:p>
          <a:r>
            <a:rPr lang="en-GB" sz="1400" b="1" dirty="0"/>
            <a:t>Agitation</a:t>
          </a:r>
        </a:p>
        <a:p>
          <a:r>
            <a:rPr lang="en-GB" sz="1400" b="1" dirty="0"/>
            <a:t>Feeling overwhelmed</a:t>
          </a:r>
        </a:p>
        <a:p>
          <a:r>
            <a:rPr lang="en-GB" sz="1400" b="1" dirty="0"/>
            <a:t>Loneliness</a:t>
          </a:r>
        </a:p>
        <a:p>
          <a:r>
            <a:rPr lang="en-GB" sz="1400" b="1" dirty="0"/>
            <a:t>Isolation</a:t>
          </a:r>
        </a:p>
        <a:p>
          <a:r>
            <a:rPr lang="en-GB" sz="1400" b="1" dirty="0"/>
            <a:t>Unhappiness</a:t>
          </a:r>
        </a:p>
      </dgm:t>
    </dgm:pt>
    <dgm:pt modelId="{68E01625-59EE-4720-BE5D-EA81E33928E7}" type="parTrans" cxnId="{A812A229-1E02-48C0-B522-0948338F1EC4}">
      <dgm:prSet/>
      <dgm:spPr/>
      <dgm:t>
        <a:bodyPr/>
        <a:lstStyle/>
        <a:p>
          <a:endParaRPr lang="en-GB" b="1"/>
        </a:p>
      </dgm:t>
    </dgm:pt>
    <dgm:pt modelId="{D8C3E643-F4E9-419F-82C0-651DD35657D2}" type="sibTrans" cxnId="{A812A229-1E02-48C0-B522-0948338F1EC4}">
      <dgm:prSet/>
      <dgm:spPr/>
      <dgm:t>
        <a:bodyPr/>
        <a:lstStyle/>
        <a:p>
          <a:endParaRPr lang="en-GB" b="1"/>
        </a:p>
      </dgm:t>
    </dgm:pt>
    <dgm:pt modelId="{4DC5850C-C003-464B-AB4F-396F1B4DAE62}">
      <dgm:prSet phldrT="[Text]" custT="1"/>
      <dgm:spPr>
        <a:solidFill>
          <a:srgbClr val="7030A0"/>
        </a:solidFill>
      </dgm:spPr>
      <dgm:t>
        <a:bodyPr/>
        <a:lstStyle/>
        <a:p>
          <a:r>
            <a:rPr lang="en-GB" sz="1400" b="1" dirty="0"/>
            <a:t>Physical Symptoms</a:t>
          </a:r>
        </a:p>
        <a:p>
          <a:endParaRPr lang="en-GB" sz="1400" b="1" dirty="0"/>
        </a:p>
        <a:p>
          <a:r>
            <a:rPr lang="en-GB" sz="1400" b="1" dirty="0"/>
            <a:t>Muscle Tension</a:t>
          </a:r>
        </a:p>
        <a:p>
          <a:r>
            <a:rPr lang="en-GB" sz="1400" b="1" dirty="0"/>
            <a:t>Aches</a:t>
          </a:r>
        </a:p>
        <a:p>
          <a:r>
            <a:rPr lang="en-GB" sz="1400" b="1" dirty="0"/>
            <a:t>Stomach problems</a:t>
          </a:r>
        </a:p>
        <a:p>
          <a:r>
            <a:rPr lang="en-GB" sz="1400" b="1" dirty="0"/>
            <a:t>Nausea</a:t>
          </a:r>
        </a:p>
        <a:p>
          <a:r>
            <a:rPr lang="en-GB" sz="1400" b="1" dirty="0"/>
            <a:t>Dizziness</a:t>
          </a:r>
        </a:p>
        <a:p>
          <a:r>
            <a:rPr lang="en-GB" sz="1400" b="1" dirty="0"/>
            <a:t>Chest pain</a:t>
          </a:r>
        </a:p>
        <a:p>
          <a:r>
            <a:rPr lang="en-GB" sz="1400" b="1" dirty="0"/>
            <a:t>Racing heart</a:t>
          </a:r>
        </a:p>
        <a:p>
          <a:r>
            <a:rPr lang="en-GB" sz="1400" b="1" dirty="0"/>
            <a:t>Colds and allergies</a:t>
          </a:r>
        </a:p>
      </dgm:t>
    </dgm:pt>
    <dgm:pt modelId="{4CAB0F58-D9CF-441A-AF5E-79ABA9FF5FB0}" type="parTrans" cxnId="{FE874EE8-8F42-4617-B70E-37EA1CB15370}">
      <dgm:prSet/>
      <dgm:spPr/>
      <dgm:t>
        <a:bodyPr/>
        <a:lstStyle/>
        <a:p>
          <a:endParaRPr lang="en-GB" b="1"/>
        </a:p>
      </dgm:t>
    </dgm:pt>
    <dgm:pt modelId="{52C3AA70-2F03-4725-867C-0D9AE7305805}" type="sibTrans" cxnId="{FE874EE8-8F42-4617-B70E-37EA1CB15370}">
      <dgm:prSet/>
      <dgm:spPr/>
      <dgm:t>
        <a:bodyPr/>
        <a:lstStyle/>
        <a:p>
          <a:endParaRPr lang="en-GB" b="1"/>
        </a:p>
      </dgm:t>
    </dgm:pt>
    <dgm:pt modelId="{39EFF34C-2516-4C85-B29B-93AA8B2BF4D8}">
      <dgm:prSet phldrT="[Text]" custT="1"/>
      <dgm:spPr>
        <a:solidFill>
          <a:srgbClr val="C00000"/>
        </a:solidFill>
      </dgm:spPr>
      <dgm:t>
        <a:bodyPr/>
        <a:lstStyle/>
        <a:p>
          <a:pPr algn="ctr">
            <a:lnSpc>
              <a:spcPct val="150000"/>
            </a:lnSpc>
          </a:pPr>
          <a:r>
            <a:rPr lang="en-GB" sz="1400" b="1" dirty="0"/>
            <a:t>Behavioural Symptoms</a:t>
          </a:r>
          <a:br>
            <a:rPr lang="en-GB" sz="1600" b="1" dirty="0"/>
          </a:br>
          <a:r>
            <a:rPr lang="en-GB" sz="1400" b="1" dirty="0"/>
            <a:t>Appetite changes</a:t>
          </a:r>
          <a:br>
            <a:rPr lang="en-GB" sz="1400" b="1" dirty="0"/>
          </a:br>
          <a:r>
            <a:rPr lang="en-GB" sz="1400" b="1" dirty="0"/>
            <a:t>Sleep changes</a:t>
          </a:r>
          <a:br>
            <a:rPr lang="en-GB" sz="1400" b="1" dirty="0"/>
          </a:br>
          <a:r>
            <a:rPr lang="en-GB" sz="1400" b="1" dirty="0"/>
            <a:t>Social withdrawal</a:t>
          </a:r>
          <a:br>
            <a:rPr lang="en-GB" sz="1400" b="1" dirty="0"/>
          </a:br>
          <a:r>
            <a:rPr lang="en-GB" sz="1400" b="1" dirty="0"/>
            <a:t>Procrastination</a:t>
          </a:r>
          <a:br>
            <a:rPr lang="en-GB" sz="1400" b="1" dirty="0"/>
          </a:br>
          <a:r>
            <a:rPr lang="en-GB" sz="1400" b="1" dirty="0"/>
            <a:t>Avoiding responsibility</a:t>
          </a:r>
          <a:br>
            <a:rPr lang="en-GB" sz="1400" b="1" dirty="0"/>
          </a:br>
          <a:r>
            <a:rPr lang="en-GB" sz="1400" b="1" dirty="0"/>
            <a:t>Substance abuse</a:t>
          </a:r>
          <a:br>
            <a:rPr lang="en-GB" sz="1400" b="1" dirty="0"/>
          </a:br>
          <a:r>
            <a:rPr lang="en-GB" sz="1400" b="1" dirty="0"/>
            <a:t>Nervous habits</a:t>
          </a:r>
          <a:br>
            <a:rPr lang="en-GB" sz="1400" b="1" dirty="0"/>
          </a:br>
          <a:endParaRPr lang="en-GB" sz="1400" b="1" dirty="0"/>
        </a:p>
      </dgm:t>
    </dgm:pt>
    <dgm:pt modelId="{D5E32C9B-9782-4383-8742-5C987153B366}" type="parTrans" cxnId="{21E5AE8C-86FC-413B-9A29-1FC55A874638}">
      <dgm:prSet/>
      <dgm:spPr/>
      <dgm:t>
        <a:bodyPr/>
        <a:lstStyle/>
        <a:p>
          <a:endParaRPr lang="en-GB" b="1"/>
        </a:p>
      </dgm:t>
    </dgm:pt>
    <dgm:pt modelId="{29A6F417-382E-4DCE-8D9C-C085C8C110C7}" type="sibTrans" cxnId="{21E5AE8C-86FC-413B-9A29-1FC55A874638}">
      <dgm:prSet/>
      <dgm:spPr/>
      <dgm:t>
        <a:bodyPr/>
        <a:lstStyle/>
        <a:p>
          <a:endParaRPr lang="en-GB" b="1"/>
        </a:p>
      </dgm:t>
    </dgm:pt>
    <dgm:pt modelId="{BDBC3347-3B3C-4FC4-96B9-79800B918748}" type="pres">
      <dgm:prSet presAssocID="{656AEAAF-868F-45FB-A422-20546204806A}" presName="Name0" presStyleCnt="0">
        <dgm:presLayoutVars>
          <dgm:dir/>
          <dgm:resizeHandles val="exact"/>
        </dgm:presLayoutVars>
      </dgm:prSet>
      <dgm:spPr/>
    </dgm:pt>
    <dgm:pt modelId="{0635885C-7F35-4625-A404-039531BE131A}" type="pres">
      <dgm:prSet presAssocID="{656AEAAF-868F-45FB-A422-20546204806A}" presName="fgShape" presStyleLbl="fgShp" presStyleIdx="0" presStyleCnt="1" custFlipVert="1" custScaleY="66667" custLinFactNeighborX="1630" custLinFactNeighborY="50000"/>
      <dgm:spPr>
        <a:solidFill>
          <a:schemeClr val="bg2"/>
        </a:solidFill>
      </dgm:spPr>
    </dgm:pt>
    <dgm:pt modelId="{35FD9D4D-04AF-480C-8E15-C5BDAAE60343}" type="pres">
      <dgm:prSet presAssocID="{656AEAAF-868F-45FB-A422-20546204806A}" presName="linComp" presStyleCnt="0"/>
      <dgm:spPr/>
    </dgm:pt>
    <dgm:pt modelId="{B58FDE8D-62DB-4D99-AAAC-93CD8879E6E3}" type="pres">
      <dgm:prSet presAssocID="{E63BF6C5-A02D-45CD-9AD2-59A30FBE96E1}" presName="compNode" presStyleCnt="0"/>
      <dgm:spPr/>
    </dgm:pt>
    <dgm:pt modelId="{A8157CD0-51F2-45D9-9E7D-836845996D77}" type="pres">
      <dgm:prSet presAssocID="{E63BF6C5-A02D-45CD-9AD2-59A30FBE96E1}" presName="bkgdShape" presStyleLbl="node1" presStyleIdx="0" presStyleCnt="4" custLinFactNeighborX="-373"/>
      <dgm:spPr/>
    </dgm:pt>
    <dgm:pt modelId="{D258B097-5250-4C26-A9CA-02B93FF422FD}" type="pres">
      <dgm:prSet presAssocID="{E63BF6C5-A02D-45CD-9AD2-59A30FBE96E1}" presName="nodeTx" presStyleLbl="node1" presStyleIdx="0" presStyleCnt="4">
        <dgm:presLayoutVars>
          <dgm:bulletEnabled val="1"/>
        </dgm:presLayoutVars>
      </dgm:prSet>
      <dgm:spPr/>
    </dgm:pt>
    <dgm:pt modelId="{271F75DC-601F-40EC-BD1A-D8DF190B7067}" type="pres">
      <dgm:prSet presAssocID="{E63BF6C5-A02D-45CD-9AD2-59A30FBE96E1}" presName="invisiNode" presStyleLbl="node1" presStyleIdx="0" presStyleCnt="4"/>
      <dgm:spPr/>
    </dgm:pt>
    <dgm:pt modelId="{D423308A-5E42-4A0F-9044-A96A33F02EC8}" type="pres">
      <dgm:prSet presAssocID="{E63BF6C5-A02D-45CD-9AD2-59A30FBE96E1}" presName="imagNode" presStyleLbl="fgImgPlace1" presStyleIdx="0" presStyleCnt="4" custScaleX="79755" custScaleY="61456" custLinFactNeighborX="1640" custLinFactNeighborY="-12957"/>
      <dgm:spPr>
        <a:blipFill rotWithShape="1">
          <a:blip xmlns:r="http://schemas.openxmlformats.org/officeDocument/2006/relationships" r:embed="rId1"/>
          <a:stretch>
            <a:fillRect/>
          </a:stretch>
        </a:blipFill>
      </dgm:spPr>
    </dgm:pt>
    <dgm:pt modelId="{FE0B031D-CC3B-4429-B138-4FF6F4921032}" type="pres">
      <dgm:prSet presAssocID="{3D1D381A-BE4F-443C-BCC6-94FF6FFF5714}" presName="sibTrans" presStyleLbl="sibTrans2D1" presStyleIdx="0" presStyleCnt="0"/>
      <dgm:spPr/>
    </dgm:pt>
    <dgm:pt modelId="{87CE9F11-86EB-4A60-BF35-8DAF5C73C25D}" type="pres">
      <dgm:prSet presAssocID="{39244FD6-FC06-4B52-9083-D02847E7E1AD}" presName="compNode" presStyleCnt="0"/>
      <dgm:spPr/>
    </dgm:pt>
    <dgm:pt modelId="{773ED62D-F8E5-4CA0-917C-11D6D684030B}" type="pres">
      <dgm:prSet presAssocID="{39244FD6-FC06-4B52-9083-D02847E7E1AD}" presName="bkgdShape" presStyleLbl="node1" presStyleIdx="1" presStyleCnt="4"/>
      <dgm:spPr/>
    </dgm:pt>
    <dgm:pt modelId="{9241E0CD-EEC8-4062-9AC9-C59A88305E1D}" type="pres">
      <dgm:prSet presAssocID="{39244FD6-FC06-4B52-9083-D02847E7E1AD}" presName="nodeTx" presStyleLbl="node1" presStyleIdx="1" presStyleCnt="4">
        <dgm:presLayoutVars>
          <dgm:bulletEnabled val="1"/>
        </dgm:presLayoutVars>
      </dgm:prSet>
      <dgm:spPr/>
    </dgm:pt>
    <dgm:pt modelId="{EE71ED76-2530-4F9D-8522-D27F6069CF65}" type="pres">
      <dgm:prSet presAssocID="{39244FD6-FC06-4B52-9083-D02847E7E1AD}" presName="invisiNode" presStyleLbl="node1" presStyleIdx="1" presStyleCnt="4"/>
      <dgm:spPr/>
    </dgm:pt>
    <dgm:pt modelId="{1CD2FE6E-2E21-4184-A1FA-13C27A2BA0E4}" type="pres">
      <dgm:prSet presAssocID="{39244FD6-FC06-4B52-9083-D02847E7E1AD}" presName="imagNode" presStyleLbl="fgImgPlace1" presStyleIdx="1" presStyleCnt="4" custScaleX="79755" custScaleY="61456" custLinFactNeighborX="-1305" custLinFactNeighborY="-12957"/>
      <dgm:spPr>
        <a:blipFill rotWithShape="1">
          <a:blip xmlns:r="http://schemas.openxmlformats.org/officeDocument/2006/relationships" r:embed="rId2"/>
          <a:stretch>
            <a:fillRect/>
          </a:stretch>
        </a:blipFill>
      </dgm:spPr>
    </dgm:pt>
    <dgm:pt modelId="{5AAC4C78-2D61-4171-ACAC-04B3C9B1CD1B}" type="pres">
      <dgm:prSet presAssocID="{D8C3E643-F4E9-419F-82C0-651DD35657D2}" presName="sibTrans" presStyleLbl="sibTrans2D1" presStyleIdx="0" presStyleCnt="0"/>
      <dgm:spPr/>
    </dgm:pt>
    <dgm:pt modelId="{23A04B4A-5082-439B-9F71-1027DF89CB92}" type="pres">
      <dgm:prSet presAssocID="{4DC5850C-C003-464B-AB4F-396F1B4DAE62}" presName="compNode" presStyleCnt="0"/>
      <dgm:spPr/>
    </dgm:pt>
    <dgm:pt modelId="{C24A43ED-5CCD-4716-A409-AF3F24E3F7D6}" type="pres">
      <dgm:prSet presAssocID="{4DC5850C-C003-464B-AB4F-396F1B4DAE62}" presName="bkgdShape" presStyleLbl="node1" presStyleIdx="2" presStyleCnt="4" custLinFactNeighborX="-1500" custLinFactNeighborY="256"/>
      <dgm:spPr/>
    </dgm:pt>
    <dgm:pt modelId="{E0588AB6-C116-4674-8265-52EFCFC64B7C}" type="pres">
      <dgm:prSet presAssocID="{4DC5850C-C003-464B-AB4F-396F1B4DAE62}" presName="nodeTx" presStyleLbl="node1" presStyleIdx="2" presStyleCnt="4">
        <dgm:presLayoutVars>
          <dgm:bulletEnabled val="1"/>
        </dgm:presLayoutVars>
      </dgm:prSet>
      <dgm:spPr/>
    </dgm:pt>
    <dgm:pt modelId="{38256BC5-1449-4C70-B6E9-3D4002D1E1CA}" type="pres">
      <dgm:prSet presAssocID="{4DC5850C-C003-464B-AB4F-396F1B4DAE62}" presName="invisiNode" presStyleLbl="node1" presStyleIdx="2" presStyleCnt="4"/>
      <dgm:spPr/>
    </dgm:pt>
    <dgm:pt modelId="{ABFE4F5A-C4A1-4371-8461-A800CC5276F6}" type="pres">
      <dgm:prSet presAssocID="{4DC5850C-C003-464B-AB4F-396F1B4DAE62}" presName="imagNode" presStyleLbl="fgImgPlace1" presStyleIdx="2" presStyleCnt="4" custScaleX="79755" custScaleY="61456" custLinFactNeighborX="2197" custLinFactNeighborY="-12957"/>
      <dgm:spPr>
        <a:blipFill rotWithShape="1">
          <a:blip xmlns:r="http://schemas.openxmlformats.org/officeDocument/2006/relationships" r:embed="rId3"/>
          <a:stretch>
            <a:fillRect/>
          </a:stretch>
        </a:blipFill>
      </dgm:spPr>
    </dgm:pt>
    <dgm:pt modelId="{EF0E0024-4C8A-44AE-BE60-79E5F75C4292}" type="pres">
      <dgm:prSet presAssocID="{52C3AA70-2F03-4725-867C-0D9AE7305805}" presName="sibTrans" presStyleLbl="sibTrans2D1" presStyleIdx="0" presStyleCnt="0"/>
      <dgm:spPr/>
    </dgm:pt>
    <dgm:pt modelId="{F04DF143-95FA-40AE-A4C3-690CABAC0C9D}" type="pres">
      <dgm:prSet presAssocID="{39EFF34C-2516-4C85-B29B-93AA8B2BF4D8}" presName="compNode" presStyleCnt="0"/>
      <dgm:spPr/>
    </dgm:pt>
    <dgm:pt modelId="{96F6CBA2-2F56-440A-B338-EDF468EF5273}" type="pres">
      <dgm:prSet presAssocID="{39EFF34C-2516-4C85-B29B-93AA8B2BF4D8}" presName="bkgdShape" presStyleLbl="node1" presStyleIdx="3" presStyleCnt="4"/>
      <dgm:spPr/>
    </dgm:pt>
    <dgm:pt modelId="{1BE7978F-347E-44CA-9403-D78963F32514}" type="pres">
      <dgm:prSet presAssocID="{39EFF34C-2516-4C85-B29B-93AA8B2BF4D8}" presName="nodeTx" presStyleLbl="node1" presStyleIdx="3" presStyleCnt="4">
        <dgm:presLayoutVars>
          <dgm:bulletEnabled val="1"/>
        </dgm:presLayoutVars>
      </dgm:prSet>
      <dgm:spPr/>
    </dgm:pt>
    <dgm:pt modelId="{5DF47792-6C95-45C1-9C2F-3FFC1070CBED}" type="pres">
      <dgm:prSet presAssocID="{39EFF34C-2516-4C85-B29B-93AA8B2BF4D8}" presName="invisiNode" presStyleLbl="node1" presStyleIdx="3" presStyleCnt="4"/>
      <dgm:spPr/>
    </dgm:pt>
    <dgm:pt modelId="{FD6F95C2-6494-42CA-806B-0D6AF8D595F9}" type="pres">
      <dgm:prSet presAssocID="{39EFF34C-2516-4C85-B29B-93AA8B2BF4D8}" presName="imagNode" presStyleLbl="fgImgPlace1" presStyleIdx="3" presStyleCnt="4" custScaleX="77262" custScaleY="63158" custLinFactNeighborX="4527" custLinFactNeighborY="-13803"/>
      <dgm:spPr>
        <a:blipFill rotWithShape="1">
          <a:blip xmlns:r="http://schemas.openxmlformats.org/officeDocument/2006/relationships" r:embed="rId4"/>
          <a:stretch>
            <a:fillRect/>
          </a:stretch>
        </a:blipFill>
      </dgm:spPr>
    </dgm:pt>
  </dgm:ptLst>
  <dgm:cxnLst>
    <dgm:cxn modelId="{5CA03E07-C005-4706-9AEF-C8CFBE6A1E0B}" type="presOf" srcId="{E63BF6C5-A02D-45CD-9AD2-59A30FBE96E1}" destId="{D258B097-5250-4C26-A9CA-02B93FF422FD}" srcOrd="1" destOrd="0" presId="urn:microsoft.com/office/officeart/2005/8/layout/hList7"/>
    <dgm:cxn modelId="{CE1B1C19-F5D6-4113-BA29-EB59E0A0A25A}" type="presOf" srcId="{E63BF6C5-A02D-45CD-9AD2-59A30FBE96E1}" destId="{A8157CD0-51F2-45D9-9E7D-836845996D77}" srcOrd="0" destOrd="0" presId="urn:microsoft.com/office/officeart/2005/8/layout/hList7"/>
    <dgm:cxn modelId="{5BDE2D27-3F56-40A1-8EE1-47B9F6F0E152}" type="presOf" srcId="{52C3AA70-2F03-4725-867C-0D9AE7305805}" destId="{EF0E0024-4C8A-44AE-BE60-79E5F75C4292}" srcOrd="0" destOrd="0" presId="urn:microsoft.com/office/officeart/2005/8/layout/hList7"/>
    <dgm:cxn modelId="{A812A229-1E02-48C0-B522-0948338F1EC4}" srcId="{656AEAAF-868F-45FB-A422-20546204806A}" destId="{39244FD6-FC06-4B52-9083-D02847E7E1AD}" srcOrd="1" destOrd="0" parTransId="{68E01625-59EE-4720-BE5D-EA81E33928E7}" sibTransId="{D8C3E643-F4E9-419F-82C0-651DD35657D2}"/>
    <dgm:cxn modelId="{6D70BD2B-249F-4A2C-AF05-1584AEA04125}" type="presOf" srcId="{39EFF34C-2516-4C85-B29B-93AA8B2BF4D8}" destId="{96F6CBA2-2F56-440A-B338-EDF468EF5273}" srcOrd="0" destOrd="0" presId="urn:microsoft.com/office/officeart/2005/8/layout/hList7"/>
    <dgm:cxn modelId="{ED64E32E-351B-4D09-9EAF-AA6CEAF8E0CB}" type="presOf" srcId="{D8C3E643-F4E9-419F-82C0-651DD35657D2}" destId="{5AAC4C78-2D61-4171-ACAC-04B3C9B1CD1B}" srcOrd="0" destOrd="0" presId="urn:microsoft.com/office/officeart/2005/8/layout/hList7"/>
    <dgm:cxn modelId="{73C48164-3546-4933-A546-2A0CFF807F43}" type="presOf" srcId="{39244FD6-FC06-4B52-9083-D02847E7E1AD}" destId="{9241E0CD-EEC8-4062-9AC9-C59A88305E1D}" srcOrd="1" destOrd="0" presId="urn:microsoft.com/office/officeart/2005/8/layout/hList7"/>
    <dgm:cxn modelId="{42330D66-A2B2-43D3-B8C3-11CB69425E71}" type="presOf" srcId="{4DC5850C-C003-464B-AB4F-396F1B4DAE62}" destId="{E0588AB6-C116-4674-8265-52EFCFC64B7C}" srcOrd="1" destOrd="0" presId="urn:microsoft.com/office/officeart/2005/8/layout/hList7"/>
    <dgm:cxn modelId="{8AB6F956-1009-4D02-8DE6-DACAE8D228BF}" type="presOf" srcId="{656AEAAF-868F-45FB-A422-20546204806A}" destId="{BDBC3347-3B3C-4FC4-96B9-79800B918748}" srcOrd="0" destOrd="0" presId="urn:microsoft.com/office/officeart/2005/8/layout/hList7"/>
    <dgm:cxn modelId="{F24C0085-CA80-490C-9D66-06A99490F2EB}" srcId="{656AEAAF-868F-45FB-A422-20546204806A}" destId="{E63BF6C5-A02D-45CD-9AD2-59A30FBE96E1}" srcOrd="0" destOrd="0" parTransId="{17BB6BDC-42D6-495E-9052-901A59173F4D}" sibTransId="{3D1D381A-BE4F-443C-BCC6-94FF6FFF5714}"/>
    <dgm:cxn modelId="{21E5AE8C-86FC-413B-9A29-1FC55A874638}" srcId="{656AEAAF-868F-45FB-A422-20546204806A}" destId="{39EFF34C-2516-4C85-B29B-93AA8B2BF4D8}" srcOrd="3" destOrd="0" parTransId="{D5E32C9B-9782-4383-8742-5C987153B366}" sibTransId="{29A6F417-382E-4DCE-8D9C-C085C8C110C7}"/>
    <dgm:cxn modelId="{8B373A8E-CECA-4F0E-B904-886D5C20986A}" type="presOf" srcId="{3D1D381A-BE4F-443C-BCC6-94FF6FFF5714}" destId="{FE0B031D-CC3B-4429-B138-4FF6F4921032}" srcOrd="0" destOrd="0" presId="urn:microsoft.com/office/officeart/2005/8/layout/hList7"/>
    <dgm:cxn modelId="{B52441A9-71AC-4B1E-8948-9BC32F0E0F14}" type="presOf" srcId="{39EFF34C-2516-4C85-B29B-93AA8B2BF4D8}" destId="{1BE7978F-347E-44CA-9403-D78963F32514}" srcOrd="1" destOrd="0" presId="urn:microsoft.com/office/officeart/2005/8/layout/hList7"/>
    <dgm:cxn modelId="{501842B0-B417-4EBF-83B5-02070FDE969F}" type="presOf" srcId="{39244FD6-FC06-4B52-9083-D02847E7E1AD}" destId="{773ED62D-F8E5-4CA0-917C-11D6D684030B}" srcOrd="0" destOrd="0" presId="urn:microsoft.com/office/officeart/2005/8/layout/hList7"/>
    <dgm:cxn modelId="{FE874EE8-8F42-4617-B70E-37EA1CB15370}" srcId="{656AEAAF-868F-45FB-A422-20546204806A}" destId="{4DC5850C-C003-464B-AB4F-396F1B4DAE62}" srcOrd="2" destOrd="0" parTransId="{4CAB0F58-D9CF-441A-AF5E-79ABA9FF5FB0}" sibTransId="{52C3AA70-2F03-4725-867C-0D9AE7305805}"/>
    <dgm:cxn modelId="{3628A8F9-0970-4618-A189-61BD1C5DB95B}" type="presOf" srcId="{4DC5850C-C003-464B-AB4F-396F1B4DAE62}" destId="{C24A43ED-5CCD-4716-A409-AF3F24E3F7D6}" srcOrd="0" destOrd="0" presId="urn:microsoft.com/office/officeart/2005/8/layout/hList7"/>
    <dgm:cxn modelId="{0A09BD7B-AFCA-482B-BB26-2E023353BD4A}" type="presParOf" srcId="{BDBC3347-3B3C-4FC4-96B9-79800B918748}" destId="{0635885C-7F35-4625-A404-039531BE131A}" srcOrd="0" destOrd="0" presId="urn:microsoft.com/office/officeart/2005/8/layout/hList7"/>
    <dgm:cxn modelId="{ADBD3CDA-87C4-4B69-9848-E70628AAE4BC}" type="presParOf" srcId="{BDBC3347-3B3C-4FC4-96B9-79800B918748}" destId="{35FD9D4D-04AF-480C-8E15-C5BDAAE60343}" srcOrd="1" destOrd="0" presId="urn:microsoft.com/office/officeart/2005/8/layout/hList7"/>
    <dgm:cxn modelId="{4BBB2FC6-9D89-435F-89DE-D1BDC22E21DF}" type="presParOf" srcId="{35FD9D4D-04AF-480C-8E15-C5BDAAE60343}" destId="{B58FDE8D-62DB-4D99-AAAC-93CD8879E6E3}" srcOrd="0" destOrd="0" presId="urn:microsoft.com/office/officeart/2005/8/layout/hList7"/>
    <dgm:cxn modelId="{421AC8D7-6B81-4D15-84E3-D375357F2A9E}" type="presParOf" srcId="{B58FDE8D-62DB-4D99-AAAC-93CD8879E6E3}" destId="{A8157CD0-51F2-45D9-9E7D-836845996D77}" srcOrd="0" destOrd="0" presId="urn:microsoft.com/office/officeart/2005/8/layout/hList7"/>
    <dgm:cxn modelId="{3E13B130-56B9-4A11-9DD4-5380FF2E0E1F}" type="presParOf" srcId="{B58FDE8D-62DB-4D99-AAAC-93CD8879E6E3}" destId="{D258B097-5250-4C26-A9CA-02B93FF422FD}" srcOrd="1" destOrd="0" presId="urn:microsoft.com/office/officeart/2005/8/layout/hList7"/>
    <dgm:cxn modelId="{1BDBF1ED-3851-4E94-9C78-C819ADA2AEB3}" type="presParOf" srcId="{B58FDE8D-62DB-4D99-AAAC-93CD8879E6E3}" destId="{271F75DC-601F-40EC-BD1A-D8DF190B7067}" srcOrd="2" destOrd="0" presId="urn:microsoft.com/office/officeart/2005/8/layout/hList7"/>
    <dgm:cxn modelId="{244AE04C-FC78-4A84-AA20-959E1A2CB856}" type="presParOf" srcId="{B58FDE8D-62DB-4D99-AAAC-93CD8879E6E3}" destId="{D423308A-5E42-4A0F-9044-A96A33F02EC8}" srcOrd="3" destOrd="0" presId="urn:microsoft.com/office/officeart/2005/8/layout/hList7"/>
    <dgm:cxn modelId="{C990F9E4-3418-4695-B4BB-993E605050F8}" type="presParOf" srcId="{35FD9D4D-04AF-480C-8E15-C5BDAAE60343}" destId="{FE0B031D-CC3B-4429-B138-4FF6F4921032}" srcOrd="1" destOrd="0" presId="urn:microsoft.com/office/officeart/2005/8/layout/hList7"/>
    <dgm:cxn modelId="{7AF55CB7-3C62-4617-8B52-2392955A07E6}" type="presParOf" srcId="{35FD9D4D-04AF-480C-8E15-C5BDAAE60343}" destId="{87CE9F11-86EB-4A60-BF35-8DAF5C73C25D}" srcOrd="2" destOrd="0" presId="urn:microsoft.com/office/officeart/2005/8/layout/hList7"/>
    <dgm:cxn modelId="{DD0CBCA8-CA4F-41CC-9D89-92BA2886D5A7}" type="presParOf" srcId="{87CE9F11-86EB-4A60-BF35-8DAF5C73C25D}" destId="{773ED62D-F8E5-4CA0-917C-11D6D684030B}" srcOrd="0" destOrd="0" presId="urn:microsoft.com/office/officeart/2005/8/layout/hList7"/>
    <dgm:cxn modelId="{B9A4D3C5-30B6-4608-B24E-FC17D2131A8E}" type="presParOf" srcId="{87CE9F11-86EB-4A60-BF35-8DAF5C73C25D}" destId="{9241E0CD-EEC8-4062-9AC9-C59A88305E1D}" srcOrd="1" destOrd="0" presId="urn:microsoft.com/office/officeart/2005/8/layout/hList7"/>
    <dgm:cxn modelId="{F88141A8-C7D2-44B7-B1B5-1E5AE4616A9F}" type="presParOf" srcId="{87CE9F11-86EB-4A60-BF35-8DAF5C73C25D}" destId="{EE71ED76-2530-4F9D-8522-D27F6069CF65}" srcOrd="2" destOrd="0" presId="urn:microsoft.com/office/officeart/2005/8/layout/hList7"/>
    <dgm:cxn modelId="{64F64A92-13B2-472A-8FFD-0C7EFACA45AD}" type="presParOf" srcId="{87CE9F11-86EB-4A60-BF35-8DAF5C73C25D}" destId="{1CD2FE6E-2E21-4184-A1FA-13C27A2BA0E4}" srcOrd="3" destOrd="0" presId="urn:microsoft.com/office/officeart/2005/8/layout/hList7"/>
    <dgm:cxn modelId="{BAF81CA4-2887-4205-96CD-58DC4848C584}" type="presParOf" srcId="{35FD9D4D-04AF-480C-8E15-C5BDAAE60343}" destId="{5AAC4C78-2D61-4171-ACAC-04B3C9B1CD1B}" srcOrd="3" destOrd="0" presId="urn:microsoft.com/office/officeart/2005/8/layout/hList7"/>
    <dgm:cxn modelId="{7CBD28A6-4369-4751-BA43-22654BC7B02D}" type="presParOf" srcId="{35FD9D4D-04AF-480C-8E15-C5BDAAE60343}" destId="{23A04B4A-5082-439B-9F71-1027DF89CB92}" srcOrd="4" destOrd="0" presId="urn:microsoft.com/office/officeart/2005/8/layout/hList7"/>
    <dgm:cxn modelId="{56965715-E442-4A38-8A46-2C6AE1D1443E}" type="presParOf" srcId="{23A04B4A-5082-439B-9F71-1027DF89CB92}" destId="{C24A43ED-5CCD-4716-A409-AF3F24E3F7D6}" srcOrd="0" destOrd="0" presId="urn:microsoft.com/office/officeart/2005/8/layout/hList7"/>
    <dgm:cxn modelId="{0DC6775C-2627-44D9-9E5B-6E2DFBF85B7B}" type="presParOf" srcId="{23A04B4A-5082-439B-9F71-1027DF89CB92}" destId="{E0588AB6-C116-4674-8265-52EFCFC64B7C}" srcOrd="1" destOrd="0" presId="urn:microsoft.com/office/officeart/2005/8/layout/hList7"/>
    <dgm:cxn modelId="{B7C7A3CB-FEEB-427C-A728-3F2143ED58EE}" type="presParOf" srcId="{23A04B4A-5082-439B-9F71-1027DF89CB92}" destId="{38256BC5-1449-4C70-B6E9-3D4002D1E1CA}" srcOrd="2" destOrd="0" presId="urn:microsoft.com/office/officeart/2005/8/layout/hList7"/>
    <dgm:cxn modelId="{D0095672-F1A6-410D-8FFD-9F45F3B0D55B}" type="presParOf" srcId="{23A04B4A-5082-439B-9F71-1027DF89CB92}" destId="{ABFE4F5A-C4A1-4371-8461-A800CC5276F6}" srcOrd="3" destOrd="0" presId="urn:microsoft.com/office/officeart/2005/8/layout/hList7"/>
    <dgm:cxn modelId="{D42447EA-C7E5-4881-A127-BAAFA12A5E5D}" type="presParOf" srcId="{35FD9D4D-04AF-480C-8E15-C5BDAAE60343}" destId="{EF0E0024-4C8A-44AE-BE60-79E5F75C4292}" srcOrd="5" destOrd="0" presId="urn:microsoft.com/office/officeart/2005/8/layout/hList7"/>
    <dgm:cxn modelId="{A27F7D0A-7A93-48A9-B6DC-82B7E3108066}" type="presParOf" srcId="{35FD9D4D-04AF-480C-8E15-C5BDAAE60343}" destId="{F04DF143-95FA-40AE-A4C3-690CABAC0C9D}" srcOrd="6" destOrd="0" presId="urn:microsoft.com/office/officeart/2005/8/layout/hList7"/>
    <dgm:cxn modelId="{59DEB30C-FD56-42FC-A4B0-07460398001E}" type="presParOf" srcId="{F04DF143-95FA-40AE-A4C3-690CABAC0C9D}" destId="{96F6CBA2-2F56-440A-B338-EDF468EF5273}" srcOrd="0" destOrd="0" presId="urn:microsoft.com/office/officeart/2005/8/layout/hList7"/>
    <dgm:cxn modelId="{4106D45C-CD68-47AA-A33E-BC7678B30E19}" type="presParOf" srcId="{F04DF143-95FA-40AE-A4C3-690CABAC0C9D}" destId="{1BE7978F-347E-44CA-9403-D78963F32514}" srcOrd="1" destOrd="0" presId="urn:microsoft.com/office/officeart/2005/8/layout/hList7"/>
    <dgm:cxn modelId="{68658B05-A8AD-4D6A-AB7A-F7C488613D61}" type="presParOf" srcId="{F04DF143-95FA-40AE-A4C3-690CABAC0C9D}" destId="{5DF47792-6C95-45C1-9C2F-3FFC1070CBED}" srcOrd="2" destOrd="0" presId="urn:microsoft.com/office/officeart/2005/8/layout/hList7"/>
    <dgm:cxn modelId="{8A701519-97CD-4C3D-9493-114BF50CC0EF}" type="presParOf" srcId="{F04DF143-95FA-40AE-A4C3-690CABAC0C9D}" destId="{FD6F95C2-6494-42CA-806B-0D6AF8D595F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243C46-9066-4848-AAD4-E263D9B0EF9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9B5B0D6-8284-4B53-B49F-CDA939E8603D}">
      <dgm:prSet/>
      <dgm:spPr/>
      <dgm:t>
        <a:bodyPr/>
        <a:lstStyle/>
        <a:p>
          <a:pPr>
            <a:lnSpc>
              <a:spcPct val="100000"/>
            </a:lnSpc>
          </a:pPr>
          <a:r>
            <a:rPr lang="en-GB" dirty="0"/>
            <a:t>PDF worksheet breaking down some of the key strategies discussed to enable personalisation - </a:t>
          </a:r>
          <a:r>
            <a:rPr lang="en-GB" dirty="0">
              <a:hlinkClick xmlns:r="http://schemas.openxmlformats.org/officeDocument/2006/relationships" r:id="rId1"/>
            </a:rPr>
            <a:t>here</a:t>
          </a:r>
          <a:endParaRPr lang="en-US" dirty="0"/>
        </a:p>
      </dgm:t>
    </dgm:pt>
    <dgm:pt modelId="{329AD12D-697B-4E45-AF0D-CCA0EA460244}" type="parTrans" cxnId="{EF99E371-635D-4B61-A2D7-DBEA744EE7FB}">
      <dgm:prSet/>
      <dgm:spPr/>
      <dgm:t>
        <a:bodyPr/>
        <a:lstStyle/>
        <a:p>
          <a:endParaRPr lang="en-US"/>
        </a:p>
      </dgm:t>
    </dgm:pt>
    <dgm:pt modelId="{FB7E2940-2AA5-4311-99AD-CAC4AB8A316A}" type="sibTrans" cxnId="{EF99E371-635D-4B61-A2D7-DBEA744EE7FB}">
      <dgm:prSet/>
      <dgm:spPr/>
      <dgm:t>
        <a:bodyPr/>
        <a:lstStyle/>
        <a:p>
          <a:endParaRPr lang="en-US"/>
        </a:p>
      </dgm:t>
    </dgm:pt>
    <dgm:pt modelId="{4E7C9AFA-989A-4F04-BA06-16DC9A4920C6}">
      <dgm:prSet/>
      <dgm:spPr/>
      <dgm:t>
        <a:bodyPr/>
        <a:lstStyle/>
        <a:p>
          <a:pPr>
            <a:lnSpc>
              <a:spcPct val="100000"/>
            </a:lnSpc>
          </a:pPr>
          <a:r>
            <a:rPr lang="en-GB" dirty="0"/>
            <a:t>Managing stress in CV 19 - </a:t>
          </a:r>
          <a:r>
            <a:rPr lang="en-GB" dirty="0">
              <a:hlinkClick xmlns:r="http://schemas.openxmlformats.org/officeDocument/2006/relationships" r:id="rId2"/>
            </a:rPr>
            <a:t>here</a:t>
          </a:r>
          <a:endParaRPr lang="en-US" dirty="0"/>
        </a:p>
      </dgm:t>
    </dgm:pt>
    <dgm:pt modelId="{E84AEAB4-2552-4959-9AE9-5579F2E82969}" type="parTrans" cxnId="{CB0905DA-F058-4B7A-91C4-82F35DD4BF1C}">
      <dgm:prSet/>
      <dgm:spPr/>
      <dgm:t>
        <a:bodyPr/>
        <a:lstStyle/>
        <a:p>
          <a:endParaRPr lang="en-US"/>
        </a:p>
      </dgm:t>
    </dgm:pt>
    <dgm:pt modelId="{064294B0-A998-478C-8576-C80E60E51990}" type="sibTrans" cxnId="{CB0905DA-F058-4B7A-91C4-82F35DD4BF1C}">
      <dgm:prSet/>
      <dgm:spPr/>
      <dgm:t>
        <a:bodyPr/>
        <a:lstStyle/>
        <a:p>
          <a:endParaRPr lang="en-US"/>
        </a:p>
      </dgm:t>
    </dgm:pt>
    <dgm:pt modelId="{57FA7FC1-2EEC-4BAE-BE25-4930FECF8985}">
      <dgm:prSet/>
      <dgm:spPr/>
      <dgm:t>
        <a:bodyPr/>
        <a:lstStyle/>
        <a:p>
          <a:pPr>
            <a:lnSpc>
              <a:spcPct val="100000"/>
            </a:lnSpc>
          </a:pPr>
          <a:endParaRPr lang="en-GB"/>
        </a:p>
      </dgm:t>
    </dgm:pt>
    <dgm:pt modelId="{D41FE7F6-2A90-4D7D-A900-8D8E342F2C9A}" type="parTrans" cxnId="{99AE0AC1-2420-4B4C-8F12-0FFE53FEDA5A}">
      <dgm:prSet/>
      <dgm:spPr/>
      <dgm:t>
        <a:bodyPr/>
        <a:lstStyle/>
        <a:p>
          <a:endParaRPr lang="en-GB"/>
        </a:p>
      </dgm:t>
    </dgm:pt>
    <dgm:pt modelId="{E91C576A-FA96-4BE0-AE0B-4387A677DD54}" type="sibTrans" cxnId="{99AE0AC1-2420-4B4C-8F12-0FFE53FEDA5A}">
      <dgm:prSet/>
      <dgm:spPr/>
      <dgm:t>
        <a:bodyPr/>
        <a:lstStyle/>
        <a:p>
          <a:endParaRPr lang="en-GB"/>
        </a:p>
      </dgm:t>
    </dgm:pt>
    <dgm:pt modelId="{208A02F0-7008-400C-88FD-E40D57944B94}">
      <dgm:prSet/>
      <dgm:spPr/>
      <dgm:t>
        <a:bodyPr/>
        <a:lstStyle/>
        <a:p>
          <a:pPr>
            <a:lnSpc>
              <a:spcPct val="100000"/>
            </a:lnSpc>
          </a:pPr>
          <a:r>
            <a:rPr lang="en-GB" dirty="0"/>
            <a:t>Another organisational strategy, the Kanban board – </a:t>
          </a:r>
          <a:r>
            <a:rPr lang="en-GB" dirty="0">
              <a:hlinkClick xmlns:r="http://schemas.openxmlformats.org/officeDocument/2006/relationships" r:id="rId3"/>
            </a:rPr>
            <a:t>link</a:t>
          </a:r>
          <a:endParaRPr lang="en-US" dirty="0"/>
        </a:p>
      </dgm:t>
    </dgm:pt>
    <dgm:pt modelId="{0D45948A-2E0D-4FCB-8EBC-8D9B3ADE5988}" type="sibTrans" cxnId="{FC6057E3-3ED3-432E-848E-B3B53A6D1F49}">
      <dgm:prSet/>
      <dgm:spPr/>
      <dgm:t>
        <a:bodyPr/>
        <a:lstStyle/>
        <a:p>
          <a:endParaRPr lang="en-US"/>
        </a:p>
      </dgm:t>
    </dgm:pt>
    <dgm:pt modelId="{1EA3DE8A-8FDB-4C9C-8A42-7827B51D6415}" type="parTrans" cxnId="{FC6057E3-3ED3-432E-848E-B3B53A6D1F49}">
      <dgm:prSet/>
      <dgm:spPr/>
      <dgm:t>
        <a:bodyPr/>
        <a:lstStyle/>
        <a:p>
          <a:endParaRPr lang="en-US"/>
        </a:p>
      </dgm:t>
    </dgm:pt>
    <dgm:pt modelId="{BA4FAF17-FFA0-490F-BAB1-0B601A8AE271}">
      <dgm:prSet/>
      <dgm:spPr/>
      <dgm:t>
        <a:bodyPr/>
        <a:lstStyle/>
        <a:p>
          <a:pPr>
            <a:lnSpc>
              <a:spcPct val="100000"/>
            </a:lnSpc>
          </a:pPr>
          <a:r>
            <a:rPr lang="en-GB" dirty="0"/>
            <a:t>25 minute video by Let’s Chat a qualified therapist exploring what stress is and how we manage it - </a:t>
          </a:r>
          <a:r>
            <a:rPr lang="en-GB" dirty="0">
              <a:hlinkClick xmlns:r="http://schemas.openxmlformats.org/officeDocument/2006/relationships" r:id="rId4"/>
            </a:rPr>
            <a:t>link</a:t>
          </a:r>
          <a:endParaRPr lang="en-US" dirty="0"/>
        </a:p>
      </dgm:t>
    </dgm:pt>
    <dgm:pt modelId="{D6E6E200-1129-4DA7-90A9-594167717822}" type="sibTrans" cxnId="{E0062AF2-E17D-4F7E-B580-E72F3AEB830A}">
      <dgm:prSet/>
      <dgm:spPr/>
      <dgm:t>
        <a:bodyPr/>
        <a:lstStyle/>
        <a:p>
          <a:endParaRPr lang="en-US"/>
        </a:p>
      </dgm:t>
    </dgm:pt>
    <dgm:pt modelId="{868C148B-5654-48DF-981D-1A6534D26E40}" type="parTrans" cxnId="{E0062AF2-E17D-4F7E-B580-E72F3AEB830A}">
      <dgm:prSet/>
      <dgm:spPr/>
      <dgm:t>
        <a:bodyPr/>
        <a:lstStyle/>
        <a:p>
          <a:endParaRPr lang="en-US"/>
        </a:p>
      </dgm:t>
    </dgm:pt>
    <dgm:pt modelId="{CDA9CCF2-0CA4-493A-BEF8-F3811BBB2EFC}">
      <dgm:prSet/>
      <dgm:spPr/>
      <dgm:t>
        <a:bodyPr/>
        <a:lstStyle/>
        <a:p>
          <a:pPr>
            <a:lnSpc>
              <a:spcPct val="100000"/>
            </a:lnSpc>
          </a:pPr>
          <a:endParaRPr lang="en-GB" dirty="0"/>
        </a:p>
      </dgm:t>
    </dgm:pt>
    <dgm:pt modelId="{E6B124F6-65F8-4410-A531-944764214312}" type="parTrans" cxnId="{33A1549A-3A88-480A-8619-75D079934940}">
      <dgm:prSet/>
      <dgm:spPr/>
      <dgm:t>
        <a:bodyPr/>
        <a:lstStyle/>
        <a:p>
          <a:endParaRPr lang="en-GB"/>
        </a:p>
      </dgm:t>
    </dgm:pt>
    <dgm:pt modelId="{1E9EAE98-AF2C-4DBA-8226-5693E48307E3}" type="sibTrans" cxnId="{33A1549A-3A88-480A-8619-75D079934940}">
      <dgm:prSet/>
      <dgm:spPr/>
      <dgm:t>
        <a:bodyPr/>
        <a:lstStyle/>
        <a:p>
          <a:endParaRPr lang="en-GB"/>
        </a:p>
      </dgm:t>
    </dgm:pt>
    <dgm:pt modelId="{A24B4C00-DB1B-4A05-A9AC-7025E5D61135}" type="pres">
      <dgm:prSet presAssocID="{51243C46-9066-4848-AAD4-E263D9B0EF97}" presName="root" presStyleCnt="0">
        <dgm:presLayoutVars>
          <dgm:dir/>
          <dgm:resizeHandles val="exact"/>
        </dgm:presLayoutVars>
      </dgm:prSet>
      <dgm:spPr/>
    </dgm:pt>
    <dgm:pt modelId="{806097AB-3172-4F97-8D90-40852CAD58EB}" type="pres">
      <dgm:prSet presAssocID="{BA4FAF17-FFA0-490F-BAB1-0B601A8AE271}" presName="compNode" presStyleCnt="0"/>
      <dgm:spPr/>
    </dgm:pt>
    <dgm:pt modelId="{2CCDDA19-9324-49B8-AF3C-903E59457E7D}" type="pres">
      <dgm:prSet presAssocID="{BA4FAF17-FFA0-490F-BAB1-0B601A8AE271}" presName="bgRect" presStyleLbl="bgShp" presStyleIdx="0" presStyleCnt="6"/>
      <dgm:spPr/>
    </dgm:pt>
    <dgm:pt modelId="{75844FEE-95AD-449B-8E89-F1A591215BF9}" type="pres">
      <dgm:prSet presAssocID="{BA4FAF17-FFA0-490F-BAB1-0B601A8AE271}" presName="iconRect" presStyleLbl="node1" presStyleIdx="0"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ideo camera"/>
        </a:ext>
      </dgm:extLst>
    </dgm:pt>
    <dgm:pt modelId="{E1516C8D-C4C5-4F7B-ACB7-4C0DB0D3A1C3}" type="pres">
      <dgm:prSet presAssocID="{BA4FAF17-FFA0-490F-BAB1-0B601A8AE271}" presName="spaceRect" presStyleCnt="0"/>
      <dgm:spPr/>
    </dgm:pt>
    <dgm:pt modelId="{6245442B-E2B9-4177-90C8-5A68D7521AB4}" type="pres">
      <dgm:prSet presAssocID="{BA4FAF17-FFA0-490F-BAB1-0B601A8AE271}" presName="parTx" presStyleLbl="revTx" presStyleIdx="0" presStyleCnt="6">
        <dgm:presLayoutVars>
          <dgm:chMax val="0"/>
          <dgm:chPref val="0"/>
        </dgm:presLayoutVars>
      </dgm:prSet>
      <dgm:spPr/>
    </dgm:pt>
    <dgm:pt modelId="{64474D59-21CA-4DC8-87D0-1D3EF9BA3F77}" type="pres">
      <dgm:prSet presAssocID="{D6E6E200-1129-4DA7-90A9-594167717822}" presName="sibTrans" presStyleCnt="0"/>
      <dgm:spPr/>
    </dgm:pt>
    <dgm:pt modelId="{92676141-9864-4823-90A6-A1A3589BE017}" type="pres">
      <dgm:prSet presAssocID="{89B5B0D6-8284-4B53-B49F-CDA939E8603D}" presName="compNode" presStyleCnt="0"/>
      <dgm:spPr/>
    </dgm:pt>
    <dgm:pt modelId="{C1F23B4B-A3F7-4AA5-9AC8-3CC24E359351}" type="pres">
      <dgm:prSet presAssocID="{89B5B0D6-8284-4B53-B49F-CDA939E8603D}" presName="bgRect" presStyleLbl="bgShp" presStyleIdx="1" presStyleCnt="6"/>
      <dgm:spPr/>
    </dgm:pt>
    <dgm:pt modelId="{7FD40C5C-E537-4D53-85A7-E0E032228FD9}" type="pres">
      <dgm:prSet presAssocID="{89B5B0D6-8284-4B53-B49F-CDA939E8603D}" presName="iconRect" presStyleLbl="node1" presStyleIdx="1"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ncil"/>
        </a:ext>
      </dgm:extLst>
    </dgm:pt>
    <dgm:pt modelId="{232A44F6-D716-469A-AEF8-F1DB065BBD70}" type="pres">
      <dgm:prSet presAssocID="{89B5B0D6-8284-4B53-B49F-CDA939E8603D}" presName="spaceRect" presStyleCnt="0"/>
      <dgm:spPr/>
    </dgm:pt>
    <dgm:pt modelId="{9EE6C9E1-DA5E-4F04-8565-92F5B3EF0DB2}" type="pres">
      <dgm:prSet presAssocID="{89B5B0D6-8284-4B53-B49F-CDA939E8603D}" presName="parTx" presStyleLbl="revTx" presStyleIdx="1" presStyleCnt="6">
        <dgm:presLayoutVars>
          <dgm:chMax val="0"/>
          <dgm:chPref val="0"/>
        </dgm:presLayoutVars>
      </dgm:prSet>
      <dgm:spPr/>
    </dgm:pt>
    <dgm:pt modelId="{3DAE35A8-F148-4C3E-8D59-7024770FF7FF}" type="pres">
      <dgm:prSet presAssocID="{FB7E2940-2AA5-4311-99AD-CAC4AB8A316A}" presName="sibTrans" presStyleCnt="0"/>
      <dgm:spPr/>
    </dgm:pt>
    <dgm:pt modelId="{406CB915-970B-4DDC-9543-2C387AC277DC}" type="pres">
      <dgm:prSet presAssocID="{4E7C9AFA-989A-4F04-BA06-16DC9A4920C6}" presName="compNode" presStyleCnt="0"/>
      <dgm:spPr/>
    </dgm:pt>
    <dgm:pt modelId="{07A1C352-F68F-48EA-B213-7CEFF40FBE0D}" type="pres">
      <dgm:prSet presAssocID="{4E7C9AFA-989A-4F04-BA06-16DC9A4920C6}" presName="bgRect" presStyleLbl="bgShp" presStyleIdx="2" presStyleCnt="6"/>
      <dgm:spPr/>
    </dgm:pt>
    <dgm:pt modelId="{BB2DDEA5-FD1C-4CE7-8191-B24CF721149B}" type="pres">
      <dgm:prSet presAssocID="{4E7C9AFA-989A-4F04-BA06-16DC9A4920C6}" presName="iconRect" presStyleLbl="node1" presStyleIdx="2"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in in head"/>
        </a:ext>
      </dgm:extLst>
    </dgm:pt>
    <dgm:pt modelId="{2F7ABB8B-EDAD-41AE-BA19-EEC65175290A}" type="pres">
      <dgm:prSet presAssocID="{4E7C9AFA-989A-4F04-BA06-16DC9A4920C6}" presName="spaceRect" presStyleCnt="0"/>
      <dgm:spPr/>
    </dgm:pt>
    <dgm:pt modelId="{BB3BD5F5-BFB7-4ECB-85B6-62C351EA9CD2}" type="pres">
      <dgm:prSet presAssocID="{4E7C9AFA-989A-4F04-BA06-16DC9A4920C6}" presName="parTx" presStyleLbl="revTx" presStyleIdx="2" presStyleCnt="6">
        <dgm:presLayoutVars>
          <dgm:chMax val="0"/>
          <dgm:chPref val="0"/>
        </dgm:presLayoutVars>
      </dgm:prSet>
      <dgm:spPr/>
    </dgm:pt>
    <dgm:pt modelId="{CCC73948-0F91-4C8B-A598-562AC2350F2C}" type="pres">
      <dgm:prSet presAssocID="{064294B0-A998-478C-8576-C80E60E51990}" presName="sibTrans" presStyleCnt="0"/>
      <dgm:spPr/>
    </dgm:pt>
    <dgm:pt modelId="{89BB2D0D-8A38-479D-B7A2-F852A9187B7A}" type="pres">
      <dgm:prSet presAssocID="{CDA9CCF2-0CA4-493A-BEF8-F3811BBB2EFC}" presName="compNode" presStyleCnt="0"/>
      <dgm:spPr/>
    </dgm:pt>
    <dgm:pt modelId="{DC04C83D-2BB0-4F21-A24B-B5EC60EFBA8D}" type="pres">
      <dgm:prSet presAssocID="{CDA9CCF2-0CA4-493A-BEF8-F3811BBB2EFC}" presName="bgRect" presStyleLbl="bgShp" presStyleIdx="3" presStyleCnt="6"/>
      <dgm:spPr/>
    </dgm:pt>
    <dgm:pt modelId="{B0B42988-CF59-4B81-9070-91BB9A4D789E}" type="pres">
      <dgm:prSet presAssocID="{CDA9CCF2-0CA4-493A-BEF8-F3811BBB2EFC}" presName="iconRect" presStyleLbl="node1" presStyleIdx="3"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Table"/>
        </a:ext>
      </dgm:extLst>
    </dgm:pt>
    <dgm:pt modelId="{DC48B082-38A4-435C-9423-F83BB0E107E0}" type="pres">
      <dgm:prSet presAssocID="{CDA9CCF2-0CA4-493A-BEF8-F3811BBB2EFC}" presName="spaceRect" presStyleCnt="0"/>
      <dgm:spPr/>
    </dgm:pt>
    <dgm:pt modelId="{C805513F-D07E-444E-8F47-68DF36D02789}" type="pres">
      <dgm:prSet presAssocID="{CDA9CCF2-0CA4-493A-BEF8-F3811BBB2EFC}" presName="parTx" presStyleLbl="revTx" presStyleIdx="3" presStyleCnt="6">
        <dgm:presLayoutVars>
          <dgm:chMax val="0"/>
          <dgm:chPref val="0"/>
        </dgm:presLayoutVars>
      </dgm:prSet>
      <dgm:spPr/>
    </dgm:pt>
    <dgm:pt modelId="{9F71C3CF-68B5-4308-95F0-21F503342F25}" type="pres">
      <dgm:prSet presAssocID="{1E9EAE98-AF2C-4DBA-8226-5693E48307E3}" presName="sibTrans" presStyleCnt="0"/>
      <dgm:spPr/>
    </dgm:pt>
    <dgm:pt modelId="{6CABC6F7-2C11-470B-9819-19DB2902ED90}" type="pres">
      <dgm:prSet presAssocID="{208A02F0-7008-400C-88FD-E40D57944B94}" presName="compNode" presStyleCnt="0"/>
      <dgm:spPr/>
    </dgm:pt>
    <dgm:pt modelId="{B319E614-EFAB-44E6-A6BA-7EB554F89488}" type="pres">
      <dgm:prSet presAssocID="{208A02F0-7008-400C-88FD-E40D57944B94}" presName="bgRect" presStyleLbl="bgShp" presStyleIdx="4" presStyleCnt="6"/>
      <dgm:spPr/>
    </dgm:pt>
    <dgm:pt modelId="{0DAE68C8-2869-40D2-95E5-DB8C16254528}" type="pres">
      <dgm:prSet presAssocID="{208A02F0-7008-400C-88FD-E40D57944B94}" presName="iconRect" presStyleLbl="node1" presStyleIdx="4" presStyleCnt="6"/>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Workflow"/>
        </a:ext>
      </dgm:extLst>
    </dgm:pt>
    <dgm:pt modelId="{6A194315-975B-43EE-8654-1BE600E20358}" type="pres">
      <dgm:prSet presAssocID="{208A02F0-7008-400C-88FD-E40D57944B94}" presName="spaceRect" presStyleCnt="0"/>
      <dgm:spPr/>
    </dgm:pt>
    <dgm:pt modelId="{183917D9-E6A5-4875-B1DA-959B7BBFB4B8}" type="pres">
      <dgm:prSet presAssocID="{208A02F0-7008-400C-88FD-E40D57944B94}" presName="parTx" presStyleLbl="revTx" presStyleIdx="4" presStyleCnt="6">
        <dgm:presLayoutVars>
          <dgm:chMax val="0"/>
          <dgm:chPref val="0"/>
        </dgm:presLayoutVars>
      </dgm:prSet>
      <dgm:spPr/>
    </dgm:pt>
    <dgm:pt modelId="{2D20FBBD-5A7E-446B-AF6A-EA2FA5DA0621}" type="pres">
      <dgm:prSet presAssocID="{0D45948A-2E0D-4FCB-8EBC-8D9B3ADE5988}" presName="sibTrans" presStyleCnt="0"/>
      <dgm:spPr/>
    </dgm:pt>
    <dgm:pt modelId="{DB5324E8-7FAE-48DF-A21E-EC3C0B47FF6F}" type="pres">
      <dgm:prSet presAssocID="{57FA7FC1-2EEC-4BAE-BE25-4930FECF8985}" presName="compNode" presStyleCnt="0"/>
      <dgm:spPr/>
    </dgm:pt>
    <dgm:pt modelId="{81B2A3FF-A5E8-43CA-9B32-5BE1B1501FBF}" type="pres">
      <dgm:prSet presAssocID="{57FA7FC1-2EEC-4BAE-BE25-4930FECF8985}" presName="bgRect" presStyleLbl="bgShp" presStyleIdx="5" presStyleCnt="6"/>
      <dgm:spPr/>
    </dgm:pt>
    <dgm:pt modelId="{1293209F-1741-40DF-8A6E-CE2410F4D78C}" type="pres">
      <dgm:prSet presAssocID="{57FA7FC1-2EEC-4BAE-BE25-4930FECF8985}" presName="iconRect" presStyleLbl="node1" presStyleIdx="5" presStyleCnt="6"/>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Sign Language"/>
        </a:ext>
      </dgm:extLst>
    </dgm:pt>
    <dgm:pt modelId="{ADCD0528-8036-4572-844A-60C0B65470F1}" type="pres">
      <dgm:prSet presAssocID="{57FA7FC1-2EEC-4BAE-BE25-4930FECF8985}" presName="spaceRect" presStyleCnt="0"/>
      <dgm:spPr/>
    </dgm:pt>
    <dgm:pt modelId="{A2EB192F-6277-443D-B097-FCA3F312666D}" type="pres">
      <dgm:prSet presAssocID="{57FA7FC1-2EEC-4BAE-BE25-4930FECF8985}" presName="parTx" presStyleLbl="revTx" presStyleIdx="5" presStyleCnt="6">
        <dgm:presLayoutVars>
          <dgm:chMax val="0"/>
          <dgm:chPref val="0"/>
        </dgm:presLayoutVars>
      </dgm:prSet>
      <dgm:spPr/>
    </dgm:pt>
  </dgm:ptLst>
  <dgm:cxnLst>
    <dgm:cxn modelId="{29D00B1E-0C6A-4B2B-B2FB-280F7304500B}" type="presOf" srcId="{4E7C9AFA-989A-4F04-BA06-16DC9A4920C6}" destId="{BB3BD5F5-BFB7-4ECB-85B6-62C351EA9CD2}" srcOrd="0" destOrd="0" presId="urn:microsoft.com/office/officeart/2018/2/layout/IconVerticalSolidList"/>
    <dgm:cxn modelId="{7D1F095D-DADE-471E-BB17-31B67BFE21EF}" type="presOf" srcId="{BA4FAF17-FFA0-490F-BAB1-0B601A8AE271}" destId="{6245442B-E2B9-4177-90C8-5A68D7521AB4}" srcOrd="0" destOrd="0" presId="urn:microsoft.com/office/officeart/2018/2/layout/IconVerticalSolidList"/>
    <dgm:cxn modelId="{F68CAA5D-00A9-4080-9EEB-647010719083}" type="presOf" srcId="{208A02F0-7008-400C-88FD-E40D57944B94}" destId="{183917D9-E6A5-4875-B1DA-959B7BBFB4B8}" srcOrd="0" destOrd="0" presId="urn:microsoft.com/office/officeart/2018/2/layout/IconVerticalSolidList"/>
    <dgm:cxn modelId="{11A9CA5D-EA3D-46C0-A528-AB9873C01B69}" type="presOf" srcId="{CDA9CCF2-0CA4-493A-BEF8-F3811BBB2EFC}" destId="{C805513F-D07E-444E-8F47-68DF36D02789}" srcOrd="0" destOrd="0" presId="urn:microsoft.com/office/officeart/2018/2/layout/IconVerticalSolidList"/>
    <dgm:cxn modelId="{EF99E371-635D-4B61-A2D7-DBEA744EE7FB}" srcId="{51243C46-9066-4848-AAD4-E263D9B0EF97}" destId="{89B5B0D6-8284-4B53-B49F-CDA939E8603D}" srcOrd="1" destOrd="0" parTransId="{329AD12D-697B-4E45-AF0D-CCA0EA460244}" sibTransId="{FB7E2940-2AA5-4311-99AD-CAC4AB8A316A}"/>
    <dgm:cxn modelId="{FD82A65A-902A-4E52-A433-3010564A9875}" type="presOf" srcId="{89B5B0D6-8284-4B53-B49F-CDA939E8603D}" destId="{9EE6C9E1-DA5E-4F04-8565-92F5B3EF0DB2}" srcOrd="0" destOrd="0" presId="urn:microsoft.com/office/officeart/2018/2/layout/IconVerticalSolidList"/>
    <dgm:cxn modelId="{33A1549A-3A88-480A-8619-75D079934940}" srcId="{51243C46-9066-4848-AAD4-E263D9B0EF97}" destId="{CDA9CCF2-0CA4-493A-BEF8-F3811BBB2EFC}" srcOrd="3" destOrd="0" parTransId="{E6B124F6-65F8-4410-A531-944764214312}" sibTransId="{1E9EAE98-AF2C-4DBA-8226-5693E48307E3}"/>
    <dgm:cxn modelId="{99AE0AC1-2420-4B4C-8F12-0FFE53FEDA5A}" srcId="{51243C46-9066-4848-AAD4-E263D9B0EF97}" destId="{57FA7FC1-2EEC-4BAE-BE25-4930FECF8985}" srcOrd="5" destOrd="0" parTransId="{D41FE7F6-2A90-4D7D-A900-8D8E342F2C9A}" sibTransId="{E91C576A-FA96-4BE0-AE0B-4387A677DD54}"/>
    <dgm:cxn modelId="{CB0905DA-F058-4B7A-91C4-82F35DD4BF1C}" srcId="{51243C46-9066-4848-AAD4-E263D9B0EF97}" destId="{4E7C9AFA-989A-4F04-BA06-16DC9A4920C6}" srcOrd="2" destOrd="0" parTransId="{E84AEAB4-2552-4959-9AE9-5579F2E82969}" sibTransId="{064294B0-A998-478C-8576-C80E60E51990}"/>
    <dgm:cxn modelId="{B04032DD-82A6-4354-AB13-B96B4E4421A5}" type="presOf" srcId="{51243C46-9066-4848-AAD4-E263D9B0EF97}" destId="{A24B4C00-DB1B-4A05-A9AC-7025E5D61135}" srcOrd="0" destOrd="0" presId="urn:microsoft.com/office/officeart/2018/2/layout/IconVerticalSolidList"/>
    <dgm:cxn modelId="{12024BDF-4317-4594-A8A8-1B563917F032}" type="presOf" srcId="{57FA7FC1-2EEC-4BAE-BE25-4930FECF8985}" destId="{A2EB192F-6277-443D-B097-FCA3F312666D}" srcOrd="0" destOrd="0" presId="urn:microsoft.com/office/officeart/2018/2/layout/IconVerticalSolidList"/>
    <dgm:cxn modelId="{FC6057E3-3ED3-432E-848E-B3B53A6D1F49}" srcId="{51243C46-9066-4848-AAD4-E263D9B0EF97}" destId="{208A02F0-7008-400C-88FD-E40D57944B94}" srcOrd="4" destOrd="0" parTransId="{1EA3DE8A-8FDB-4C9C-8A42-7827B51D6415}" sibTransId="{0D45948A-2E0D-4FCB-8EBC-8D9B3ADE5988}"/>
    <dgm:cxn modelId="{E0062AF2-E17D-4F7E-B580-E72F3AEB830A}" srcId="{51243C46-9066-4848-AAD4-E263D9B0EF97}" destId="{BA4FAF17-FFA0-490F-BAB1-0B601A8AE271}" srcOrd="0" destOrd="0" parTransId="{868C148B-5654-48DF-981D-1A6534D26E40}" sibTransId="{D6E6E200-1129-4DA7-90A9-594167717822}"/>
    <dgm:cxn modelId="{B11E48F5-024B-422F-9A47-0D0B0439AE9B}" type="presParOf" srcId="{A24B4C00-DB1B-4A05-A9AC-7025E5D61135}" destId="{806097AB-3172-4F97-8D90-40852CAD58EB}" srcOrd="0" destOrd="0" presId="urn:microsoft.com/office/officeart/2018/2/layout/IconVerticalSolidList"/>
    <dgm:cxn modelId="{85716239-937D-456A-94D4-77F1024BFDDF}" type="presParOf" srcId="{806097AB-3172-4F97-8D90-40852CAD58EB}" destId="{2CCDDA19-9324-49B8-AF3C-903E59457E7D}" srcOrd="0" destOrd="0" presId="urn:microsoft.com/office/officeart/2018/2/layout/IconVerticalSolidList"/>
    <dgm:cxn modelId="{48E46930-CF08-4263-B462-F75FE76B2692}" type="presParOf" srcId="{806097AB-3172-4F97-8D90-40852CAD58EB}" destId="{75844FEE-95AD-449B-8E89-F1A591215BF9}" srcOrd="1" destOrd="0" presId="urn:microsoft.com/office/officeart/2018/2/layout/IconVerticalSolidList"/>
    <dgm:cxn modelId="{9F20E852-FC94-4D6B-96F5-4671EC9936DE}" type="presParOf" srcId="{806097AB-3172-4F97-8D90-40852CAD58EB}" destId="{E1516C8D-C4C5-4F7B-ACB7-4C0DB0D3A1C3}" srcOrd="2" destOrd="0" presId="urn:microsoft.com/office/officeart/2018/2/layout/IconVerticalSolidList"/>
    <dgm:cxn modelId="{063260B1-D887-4074-971D-B462EC7FF465}" type="presParOf" srcId="{806097AB-3172-4F97-8D90-40852CAD58EB}" destId="{6245442B-E2B9-4177-90C8-5A68D7521AB4}" srcOrd="3" destOrd="0" presId="urn:microsoft.com/office/officeart/2018/2/layout/IconVerticalSolidList"/>
    <dgm:cxn modelId="{54F2F8D2-08F8-4728-9784-89F865C2DFE6}" type="presParOf" srcId="{A24B4C00-DB1B-4A05-A9AC-7025E5D61135}" destId="{64474D59-21CA-4DC8-87D0-1D3EF9BA3F77}" srcOrd="1" destOrd="0" presId="urn:microsoft.com/office/officeart/2018/2/layout/IconVerticalSolidList"/>
    <dgm:cxn modelId="{4DB69B7D-B9DA-4B22-AF57-8B8C4D8C4262}" type="presParOf" srcId="{A24B4C00-DB1B-4A05-A9AC-7025E5D61135}" destId="{92676141-9864-4823-90A6-A1A3589BE017}" srcOrd="2" destOrd="0" presId="urn:microsoft.com/office/officeart/2018/2/layout/IconVerticalSolidList"/>
    <dgm:cxn modelId="{F7C2E459-37CF-49C7-96BA-B9674B96CD03}" type="presParOf" srcId="{92676141-9864-4823-90A6-A1A3589BE017}" destId="{C1F23B4B-A3F7-4AA5-9AC8-3CC24E359351}" srcOrd="0" destOrd="0" presId="urn:microsoft.com/office/officeart/2018/2/layout/IconVerticalSolidList"/>
    <dgm:cxn modelId="{212ADD5D-F7B4-40ED-996E-473738029120}" type="presParOf" srcId="{92676141-9864-4823-90A6-A1A3589BE017}" destId="{7FD40C5C-E537-4D53-85A7-E0E032228FD9}" srcOrd="1" destOrd="0" presId="urn:microsoft.com/office/officeart/2018/2/layout/IconVerticalSolidList"/>
    <dgm:cxn modelId="{62AAC98C-F900-4FBD-85B9-340499F53722}" type="presParOf" srcId="{92676141-9864-4823-90A6-A1A3589BE017}" destId="{232A44F6-D716-469A-AEF8-F1DB065BBD70}" srcOrd="2" destOrd="0" presId="urn:microsoft.com/office/officeart/2018/2/layout/IconVerticalSolidList"/>
    <dgm:cxn modelId="{471E4B74-FB0C-4047-9B6A-47BB26D16C18}" type="presParOf" srcId="{92676141-9864-4823-90A6-A1A3589BE017}" destId="{9EE6C9E1-DA5E-4F04-8565-92F5B3EF0DB2}" srcOrd="3" destOrd="0" presId="urn:microsoft.com/office/officeart/2018/2/layout/IconVerticalSolidList"/>
    <dgm:cxn modelId="{3BF9E41C-2C09-4626-A0D0-EDB4279825B2}" type="presParOf" srcId="{A24B4C00-DB1B-4A05-A9AC-7025E5D61135}" destId="{3DAE35A8-F148-4C3E-8D59-7024770FF7FF}" srcOrd="3" destOrd="0" presId="urn:microsoft.com/office/officeart/2018/2/layout/IconVerticalSolidList"/>
    <dgm:cxn modelId="{A4685267-F4B4-43DE-862A-C49DF57764C2}" type="presParOf" srcId="{A24B4C00-DB1B-4A05-A9AC-7025E5D61135}" destId="{406CB915-970B-4DDC-9543-2C387AC277DC}" srcOrd="4" destOrd="0" presId="urn:microsoft.com/office/officeart/2018/2/layout/IconVerticalSolidList"/>
    <dgm:cxn modelId="{7B065F75-55C3-4C08-9D57-B6E3230DE9D8}" type="presParOf" srcId="{406CB915-970B-4DDC-9543-2C387AC277DC}" destId="{07A1C352-F68F-48EA-B213-7CEFF40FBE0D}" srcOrd="0" destOrd="0" presId="urn:microsoft.com/office/officeart/2018/2/layout/IconVerticalSolidList"/>
    <dgm:cxn modelId="{6A6E457B-CDD9-4233-999F-671F2454E5E4}" type="presParOf" srcId="{406CB915-970B-4DDC-9543-2C387AC277DC}" destId="{BB2DDEA5-FD1C-4CE7-8191-B24CF721149B}" srcOrd="1" destOrd="0" presId="urn:microsoft.com/office/officeart/2018/2/layout/IconVerticalSolidList"/>
    <dgm:cxn modelId="{32CBDCD2-1858-4151-BFEF-2C19A0D45DFB}" type="presParOf" srcId="{406CB915-970B-4DDC-9543-2C387AC277DC}" destId="{2F7ABB8B-EDAD-41AE-BA19-EEC65175290A}" srcOrd="2" destOrd="0" presId="urn:microsoft.com/office/officeart/2018/2/layout/IconVerticalSolidList"/>
    <dgm:cxn modelId="{91D72928-532E-43F1-8A9D-311A846F3511}" type="presParOf" srcId="{406CB915-970B-4DDC-9543-2C387AC277DC}" destId="{BB3BD5F5-BFB7-4ECB-85B6-62C351EA9CD2}" srcOrd="3" destOrd="0" presId="urn:microsoft.com/office/officeart/2018/2/layout/IconVerticalSolidList"/>
    <dgm:cxn modelId="{949C4BDD-9175-44A1-B34A-BC659A93C765}" type="presParOf" srcId="{A24B4C00-DB1B-4A05-A9AC-7025E5D61135}" destId="{CCC73948-0F91-4C8B-A598-562AC2350F2C}" srcOrd="5" destOrd="0" presId="urn:microsoft.com/office/officeart/2018/2/layout/IconVerticalSolidList"/>
    <dgm:cxn modelId="{EFD30F8E-5E0C-4F92-9096-DAE32DCB18BF}" type="presParOf" srcId="{A24B4C00-DB1B-4A05-A9AC-7025E5D61135}" destId="{89BB2D0D-8A38-479D-B7A2-F852A9187B7A}" srcOrd="6" destOrd="0" presId="urn:microsoft.com/office/officeart/2018/2/layout/IconVerticalSolidList"/>
    <dgm:cxn modelId="{04694A08-B58D-4FD2-870E-0502EB70AF7D}" type="presParOf" srcId="{89BB2D0D-8A38-479D-B7A2-F852A9187B7A}" destId="{DC04C83D-2BB0-4F21-A24B-B5EC60EFBA8D}" srcOrd="0" destOrd="0" presId="urn:microsoft.com/office/officeart/2018/2/layout/IconVerticalSolidList"/>
    <dgm:cxn modelId="{BD3A5DAF-A11E-494A-B702-4C59802E088B}" type="presParOf" srcId="{89BB2D0D-8A38-479D-B7A2-F852A9187B7A}" destId="{B0B42988-CF59-4B81-9070-91BB9A4D789E}" srcOrd="1" destOrd="0" presId="urn:microsoft.com/office/officeart/2018/2/layout/IconVerticalSolidList"/>
    <dgm:cxn modelId="{559A7361-DAC3-4AAF-AE29-A2D3DB6EC386}" type="presParOf" srcId="{89BB2D0D-8A38-479D-B7A2-F852A9187B7A}" destId="{DC48B082-38A4-435C-9423-F83BB0E107E0}" srcOrd="2" destOrd="0" presId="urn:microsoft.com/office/officeart/2018/2/layout/IconVerticalSolidList"/>
    <dgm:cxn modelId="{11DD1DFA-F15F-4CA2-9C98-7D0E4C73DE90}" type="presParOf" srcId="{89BB2D0D-8A38-479D-B7A2-F852A9187B7A}" destId="{C805513F-D07E-444E-8F47-68DF36D02789}" srcOrd="3" destOrd="0" presId="urn:microsoft.com/office/officeart/2018/2/layout/IconVerticalSolidList"/>
    <dgm:cxn modelId="{7A03B0CF-129B-4C84-95A7-871B314725B3}" type="presParOf" srcId="{A24B4C00-DB1B-4A05-A9AC-7025E5D61135}" destId="{9F71C3CF-68B5-4308-95F0-21F503342F25}" srcOrd="7" destOrd="0" presId="urn:microsoft.com/office/officeart/2018/2/layout/IconVerticalSolidList"/>
    <dgm:cxn modelId="{9C0BDB49-8D14-4079-8556-E1832CD5D9CA}" type="presParOf" srcId="{A24B4C00-DB1B-4A05-A9AC-7025E5D61135}" destId="{6CABC6F7-2C11-470B-9819-19DB2902ED90}" srcOrd="8" destOrd="0" presId="urn:microsoft.com/office/officeart/2018/2/layout/IconVerticalSolidList"/>
    <dgm:cxn modelId="{1E34AAE2-56D4-44F6-AB75-C17364943F8A}" type="presParOf" srcId="{6CABC6F7-2C11-470B-9819-19DB2902ED90}" destId="{B319E614-EFAB-44E6-A6BA-7EB554F89488}" srcOrd="0" destOrd="0" presId="urn:microsoft.com/office/officeart/2018/2/layout/IconVerticalSolidList"/>
    <dgm:cxn modelId="{67C54A46-B62B-4846-A616-6C68F3923F15}" type="presParOf" srcId="{6CABC6F7-2C11-470B-9819-19DB2902ED90}" destId="{0DAE68C8-2869-40D2-95E5-DB8C16254528}" srcOrd="1" destOrd="0" presId="urn:microsoft.com/office/officeart/2018/2/layout/IconVerticalSolidList"/>
    <dgm:cxn modelId="{A3395B95-C902-4729-B0CA-140ABE83170A}" type="presParOf" srcId="{6CABC6F7-2C11-470B-9819-19DB2902ED90}" destId="{6A194315-975B-43EE-8654-1BE600E20358}" srcOrd="2" destOrd="0" presId="urn:microsoft.com/office/officeart/2018/2/layout/IconVerticalSolidList"/>
    <dgm:cxn modelId="{5679DCDE-D0D2-4B5A-93E3-896D53684E47}" type="presParOf" srcId="{6CABC6F7-2C11-470B-9819-19DB2902ED90}" destId="{183917D9-E6A5-4875-B1DA-959B7BBFB4B8}" srcOrd="3" destOrd="0" presId="urn:microsoft.com/office/officeart/2018/2/layout/IconVerticalSolidList"/>
    <dgm:cxn modelId="{A7471F0B-5572-4D91-92FF-7EF5B326A9BE}" type="presParOf" srcId="{A24B4C00-DB1B-4A05-A9AC-7025E5D61135}" destId="{2D20FBBD-5A7E-446B-AF6A-EA2FA5DA0621}" srcOrd="9" destOrd="0" presId="urn:microsoft.com/office/officeart/2018/2/layout/IconVerticalSolidList"/>
    <dgm:cxn modelId="{20762FA1-0F08-4586-A86F-6CCC0FAE31E8}" type="presParOf" srcId="{A24B4C00-DB1B-4A05-A9AC-7025E5D61135}" destId="{DB5324E8-7FAE-48DF-A21E-EC3C0B47FF6F}" srcOrd="10" destOrd="0" presId="urn:microsoft.com/office/officeart/2018/2/layout/IconVerticalSolidList"/>
    <dgm:cxn modelId="{5A283C37-75DA-4AE3-A833-4349B05802D7}" type="presParOf" srcId="{DB5324E8-7FAE-48DF-A21E-EC3C0B47FF6F}" destId="{81B2A3FF-A5E8-43CA-9B32-5BE1B1501FBF}" srcOrd="0" destOrd="0" presId="urn:microsoft.com/office/officeart/2018/2/layout/IconVerticalSolidList"/>
    <dgm:cxn modelId="{D9CD84C9-F3BE-46F9-BCE9-09BF94502A3C}" type="presParOf" srcId="{DB5324E8-7FAE-48DF-A21E-EC3C0B47FF6F}" destId="{1293209F-1741-40DF-8A6E-CE2410F4D78C}" srcOrd="1" destOrd="0" presId="urn:microsoft.com/office/officeart/2018/2/layout/IconVerticalSolidList"/>
    <dgm:cxn modelId="{5ACEB2E3-8FC0-4C4A-886B-802164B2581B}" type="presParOf" srcId="{DB5324E8-7FAE-48DF-A21E-EC3C0B47FF6F}" destId="{ADCD0528-8036-4572-844A-60C0B65470F1}" srcOrd="2" destOrd="0" presId="urn:microsoft.com/office/officeart/2018/2/layout/IconVerticalSolidList"/>
    <dgm:cxn modelId="{27927707-57C4-4492-BF60-E24B8B6B9199}" type="presParOf" srcId="{DB5324E8-7FAE-48DF-A21E-EC3C0B47FF6F}" destId="{A2EB192F-6277-443D-B097-FCA3F312666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57CD0-51F2-45D9-9E7D-836845996D77}">
      <dsp:nvSpPr>
        <dsp:cNvPr id="0" name=""/>
        <dsp:cNvSpPr/>
      </dsp:nvSpPr>
      <dsp:spPr>
        <a:xfrm>
          <a:off x="0" y="0"/>
          <a:ext cx="2048433" cy="467360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t>Cognitive Symptoms</a:t>
          </a:r>
        </a:p>
        <a:p>
          <a:pPr marL="0" lvl="0" indent="0" algn="ctr" defTabSz="622300">
            <a:lnSpc>
              <a:spcPct val="90000"/>
            </a:lnSpc>
            <a:spcBef>
              <a:spcPct val="0"/>
            </a:spcBef>
            <a:spcAft>
              <a:spcPct val="35000"/>
            </a:spcAft>
            <a:buNone/>
          </a:pPr>
          <a:endParaRPr lang="en-GB" sz="1400" b="1" kern="1200" dirty="0"/>
        </a:p>
        <a:p>
          <a:pPr marL="0" lvl="0" indent="0" algn="ctr" defTabSz="622300">
            <a:lnSpc>
              <a:spcPct val="90000"/>
            </a:lnSpc>
            <a:spcBef>
              <a:spcPct val="0"/>
            </a:spcBef>
            <a:spcAft>
              <a:spcPct val="35000"/>
            </a:spcAft>
            <a:buNone/>
          </a:pPr>
          <a:r>
            <a:rPr lang="en-GB" sz="1400" b="1" kern="1200" dirty="0"/>
            <a:t>Memory problems</a:t>
          </a:r>
        </a:p>
        <a:p>
          <a:pPr marL="0" lvl="0" indent="0" algn="ctr" defTabSz="622300">
            <a:lnSpc>
              <a:spcPct val="90000"/>
            </a:lnSpc>
            <a:spcBef>
              <a:spcPct val="0"/>
            </a:spcBef>
            <a:spcAft>
              <a:spcPct val="35000"/>
            </a:spcAft>
            <a:buNone/>
          </a:pPr>
          <a:r>
            <a:rPr lang="en-GB" sz="1400" b="1" kern="1200" dirty="0"/>
            <a:t>Poor Concentration</a:t>
          </a:r>
        </a:p>
        <a:p>
          <a:pPr marL="0" lvl="0" indent="0" algn="ctr" defTabSz="622300">
            <a:lnSpc>
              <a:spcPct val="90000"/>
            </a:lnSpc>
            <a:spcBef>
              <a:spcPct val="0"/>
            </a:spcBef>
            <a:spcAft>
              <a:spcPct val="35000"/>
            </a:spcAft>
            <a:buNone/>
          </a:pPr>
          <a:r>
            <a:rPr lang="en-GB" sz="1400" b="1" kern="1200" dirty="0"/>
            <a:t>Poor Judgement</a:t>
          </a:r>
        </a:p>
        <a:p>
          <a:pPr marL="0" lvl="0" indent="0" algn="ctr" defTabSz="622300">
            <a:lnSpc>
              <a:spcPct val="90000"/>
            </a:lnSpc>
            <a:spcBef>
              <a:spcPct val="0"/>
            </a:spcBef>
            <a:spcAft>
              <a:spcPct val="35000"/>
            </a:spcAft>
            <a:buNone/>
          </a:pPr>
          <a:r>
            <a:rPr lang="en-GB" sz="1400" b="1" kern="1200" dirty="0"/>
            <a:t>Negative thoughts</a:t>
          </a:r>
        </a:p>
        <a:p>
          <a:pPr marL="0" lvl="0" indent="0" algn="ctr" defTabSz="622300">
            <a:lnSpc>
              <a:spcPct val="90000"/>
            </a:lnSpc>
            <a:spcBef>
              <a:spcPct val="0"/>
            </a:spcBef>
            <a:spcAft>
              <a:spcPct val="35000"/>
            </a:spcAft>
            <a:buNone/>
          </a:pPr>
          <a:r>
            <a:rPr lang="en-GB" sz="1400" b="1" kern="1200" dirty="0"/>
            <a:t>Anxiety</a:t>
          </a:r>
        </a:p>
        <a:p>
          <a:pPr marL="0" lvl="0" indent="0" algn="ctr" defTabSz="622300">
            <a:lnSpc>
              <a:spcPct val="90000"/>
            </a:lnSpc>
            <a:spcBef>
              <a:spcPct val="0"/>
            </a:spcBef>
            <a:spcAft>
              <a:spcPct val="35000"/>
            </a:spcAft>
            <a:buNone/>
          </a:pPr>
          <a:r>
            <a:rPr lang="en-GB" sz="1400" b="1" kern="1200" dirty="0"/>
            <a:t>Worry</a:t>
          </a:r>
        </a:p>
        <a:p>
          <a:pPr marL="0" lvl="0" indent="0" algn="ctr" defTabSz="622300">
            <a:lnSpc>
              <a:spcPct val="90000"/>
            </a:lnSpc>
            <a:spcBef>
              <a:spcPct val="0"/>
            </a:spcBef>
            <a:spcAft>
              <a:spcPct val="35000"/>
            </a:spcAft>
            <a:buNone/>
          </a:pPr>
          <a:r>
            <a:rPr lang="en-GB" sz="1400" b="1" kern="1200" dirty="0"/>
            <a:t>Nervousness</a:t>
          </a:r>
        </a:p>
      </dsp:txBody>
      <dsp:txXfrm>
        <a:off x="0" y="1869440"/>
        <a:ext cx="2048433" cy="1869440"/>
      </dsp:txXfrm>
    </dsp:sp>
    <dsp:sp modelId="{D423308A-5E42-4A0F-9044-A96A33F02EC8}">
      <dsp:nvSpPr>
        <dsp:cNvPr id="0" name=""/>
        <dsp:cNvSpPr/>
      </dsp:nvSpPr>
      <dsp:spPr>
        <a:xfrm>
          <a:off x="431077" y="378696"/>
          <a:ext cx="1241234" cy="956445"/>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3ED62D-F8E5-4CA0-917C-11D6D684030B}">
      <dsp:nvSpPr>
        <dsp:cNvPr id="0" name=""/>
        <dsp:cNvSpPr/>
      </dsp:nvSpPr>
      <dsp:spPr>
        <a:xfrm>
          <a:off x="2111840" y="0"/>
          <a:ext cx="2048433" cy="4673600"/>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t>Emotional Symptoms</a:t>
          </a:r>
        </a:p>
        <a:p>
          <a:pPr marL="0" lvl="0" indent="0" algn="ctr" defTabSz="622300">
            <a:lnSpc>
              <a:spcPct val="90000"/>
            </a:lnSpc>
            <a:spcBef>
              <a:spcPct val="0"/>
            </a:spcBef>
            <a:spcAft>
              <a:spcPct val="35000"/>
            </a:spcAft>
            <a:buNone/>
          </a:pPr>
          <a:endParaRPr lang="en-GB" sz="1400" b="1" kern="1200" dirty="0"/>
        </a:p>
        <a:p>
          <a:pPr marL="0" lvl="0" indent="0" algn="ctr" defTabSz="622300">
            <a:lnSpc>
              <a:spcPct val="90000"/>
            </a:lnSpc>
            <a:spcBef>
              <a:spcPct val="0"/>
            </a:spcBef>
            <a:spcAft>
              <a:spcPct val="35000"/>
            </a:spcAft>
            <a:buNone/>
          </a:pPr>
          <a:r>
            <a:rPr lang="en-GB" sz="1400" b="1" kern="1200" dirty="0"/>
            <a:t>Moodiness</a:t>
          </a:r>
        </a:p>
        <a:p>
          <a:pPr marL="0" lvl="0" indent="0" algn="ctr" defTabSz="622300">
            <a:lnSpc>
              <a:spcPct val="90000"/>
            </a:lnSpc>
            <a:spcBef>
              <a:spcPct val="0"/>
            </a:spcBef>
            <a:spcAft>
              <a:spcPct val="35000"/>
            </a:spcAft>
            <a:buNone/>
          </a:pPr>
          <a:r>
            <a:rPr lang="en-GB" sz="1400" b="1" kern="1200" dirty="0"/>
            <a:t>Irritable/Temper</a:t>
          </a:r>
        </a:p>
        <a:p>
          <a:pPr marL="0" lvl="0" indent="0" algn="ctr" defTabSz="622300">
            <a:lnSpc>
              <a:spcPct val="90000"/>
            </a:lnSpc>
            <a:spcBef>
              <a:spcPct val="0"/>
            </a:spcBef>
            <a:spcAft>
              <a:spcPct val="35000"/>
            </a:spcAft>
            <a:buNone/>
          </a:pPr>
          <a:r>
            <a:rPr lang="en-GB" sz="1400" b="1" kern="1200" dirty="0"/>
            <a:t>Agitation</a:t>
          </a:r>
        </a:p>
        <a:p>
          <a:pPr marL="0" lvl="0" indent="0" algn="ctr" defTabSz="622300">
            <a:lnSpc>
              <a:spcPct val="90000"/>
            </a:lnSpc>
            <a:spcBef>
              <a:spcPct val="0"/>
            </a:spcBef>
            <a:spcAft>
              <a:spcPct val="35000"/>
            </a:spcAft>
            <a:buNone/>
          </a:pPr>
          <a:r>
            <a:rPr lang="en-GB" sz="1400" b="1" kern="1200" dirty="0"/>
            <a:t>Feeling overwhelmed</a:t>
          </a:r>
        </a:p>
        <a:p>
          <a:pPr marL="0" lvl="0" indent="0" algn="ctr" defTabSz="622300">
            <a:lnSpc>
              <a:spcPct val="90000"/>
            </a:lnSpc>
            <a:spcBef>
              <a:spcPct val="0"/>
            </a:spcBef>
            <a:spcAft>
              <a:spcPct val="35000"/>
            </a:spcAft>
            <a:buNone/>
          </a:pPr>
          <a:r>
            <a:rPr lang="en-GB" sz="1400" b="1" kern="1200" dirty="0"/>
            <a:t>Loneliness</a:t>
          </a:r>
        </a:p>
        <a:p>
          <a:pPr marL="0" lvl="0" indent="0" algn="ctr" defTabSz="622300">
            <a:lnSpc>
              <a:spcPct val="90000"/>
            </a:lnSpc>
            <a:spcBef>
              <a:spcPct val="0"/>
            </a:spcBef>
            <a:spcAft>
              <a:spcPct val="35000"/>
            </a:spcAft>
            <a:buNone/>
          </a:pPr>
          <a:r>
            <a:rPr lang="en-GB" sz="1400" b="1" kern="1200" dirty="0"/>
            <a:t>Isolation</a:t>
          </a:r>
        </a:p>
        <a:p>
          <a:pPr marL="0" lvl="0" indent="0" algn="ctr" defTabSz="622300">
            <a:lnSpc>
              <a:spcPct val="90000"/>
            </a:lnSpc>
            <a:spcBef>
              <a:spcPct val="0"/>
            </a:spcBef>
            <a:spcAft>
              <a:spcPct val="35000"/>
            </a:spcAft>
            <a:buNone/>
          </a:pPr>
          <a:r>
            <a:rPr lang="en-GB" sz="1400" b="1" kern="1200" dirty="0"/>
            <a:t>Unhappiness</a:t>
          </a:r>
        </a:p>
      </dsp:txBody>
      <dsp:txXfrm>
        <a:off x="2111840" y="1869440"/>
        <a:ext cx="2048433" cy="1869440"/>
      </dsp:txXfrm>
    </dsp:sp>
    <dsp:sp modelId="{1CD2FE6E-2E21-4184-A1FA-13C27A2BA0E4}">
      <dsp:nvSpPr>
        <dsp:cNvPr id="0" name=""/>
        <dsp:cNvSpPr/>
      </dsp:nvSpPr>
      <dsp:spPr>
        <a:xfrm>
          <a:off x="2495130" y="378696"/>
          <a:ext cx="1241234" cy="956445"/>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4A43ED-5CCD-4716-A409-AF3F24E3F7D6}">
      <dsp:nvSpPr>
        <dsp:cNvPr id="0" name=""/>
        <dsp:cNvSpPr/>
      </dsp:nvSpPr>
      <dsp:spPr>
        <a:xfrm>
          <a:off x="4191000" y="0"/>
          <a:ext cx="2048433" cy="4673600"/>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t>Physical Symptoms</a:t>
          </a:r>
        </a:p>
        <a:p>
          <a:pPr marL="0" lvl="0" indent="0" algn="ctr" defTabSz="622300">
            <a:lnSpc>
              <a:spcPct val="90000"/>
            </a:lnSpc>
            <a:spcBef>
              <a:spcPct val="0"/>
            </a:spcBef>
            <a:spcAft>
              <a:spcPct val="35000"/>
            </a:spcAft>
            <a:buNone/>
          </a:pPr>
          <a:endParaRPr lang="en-GB" sz="1400" b="1" kern="1200" dirty="0"/>
        </a:p>
        <a:p>
          <a:pPr marL="0" lvl="0" indent="0" algn="ctr" defTabSz="622300">
            <a:lnSpc>
              <a:spcPct val="90000"/>
            </a:lnSpc>
            <a:spcBef>
              <a:spcPct val="0"/>
            </a:spcBef>
            <a:spcAft>
              <a:spcPct val="35000"/>
            </a:spcAft>
            <a:buNone/>
          </a:pPr>
          <a:r>
            <a:rPr lang="en-GB" sz="1400" b="1" kern="1200" dirty="0"/>
            <a:t>Muscle Tension</a:t>
          </a:r>
        </a:p>
        <a:p>
          <a:pPr marL="0" lvl="0" indent="0" algn="ctr" defTabSz="622300">
            <a:lnSpc>
              <a:spcPct val="90000"/>
            </a:lnSpc>
            <a:spcBef>
              <a:spcPct val="0"/>
            </a:spcBef>
            <a:spcAft>
              <a:spcPct val="35000"/>
            </a:spcAft>
            <a:buNone/>
          </a:pPr>
          <a:r>
            <a:rPr lang="en-GB" sz="1400" b="1" kern="1200" dirty="0"/>
            <a:t>Aches</a:t>
          </a:r>
        </a:p>
        <a:p>
          <a:pPr marL="0" lvl="0" indent="0" algn="ctr" defTabSz="622300">
            <a:lnSpc>
              <a:spcPct val="90000"/>
            </a:lnSpc>
            <a:spcBef>
              <a:spcPct val="0"/>
            </a:spcBef>
            <a:spcAft>
              <a:spcPct val="35000"/>
            </a:spcAft>
            <a:buNone/>
          </a:pPr>
          <a:r>
            <a:rPr lang="en-GB" sz="1400" b="1" kern="1200" dirty="0"/>
            <a:t>Stomach problems</a:t>
          </a:r>
        </a:p>
        <a:p>
          <a:pPr marL="0" lvl="0" indent="0" algn="ctr" defTabSz="622300">
            <a:lnSpc>
              <a:spcPct val="90000"/>
            </a:lnSpc>
            <a:spcBef>
              <a:spcPct val="0"/>
            </a:spcBef>
            <a:spcAft>
              <a:spcPct val="35000"/>
            </a:spcAft>
            <a:buNone/>
          </a:pPr>
          <a:r>
            <a:rPr lang="en-GB" sz="1400" b="1" kern="1200" dirty="0"/>
            <a:t>Nausea</a:t>
          </a:r>
        </a:p>
        <a:p>
          <a:pPr marL="0" lvl="0" indent="0" algn="ctr" defTabSz="622300">
            <a:lnSpc>
              <a:spcPct val="90000"/>
            </a:lnSpc>
            <a:spcBef>
              <a:spcPct val="0"/>
            </a:spcBef>
            <a:spcAft>
              <a:spcPct val="35000"/>
            </a:spcAft>
            <a:buNone/>
          </a:pPr>
          <a:r>
            <a:rPr lang="en-GB" sz="1400" b="1" kern="1200" dirty="0"/>
            <a:t>Dizziness</a:t>
          </a:r>
        </a:p>
        <a:p>
          <a:pPr marL="0" lvl="0" indent="0" algn="ctr" defTabSz="622300">
            <a:lnSpc>
              <a:spcPct val="90000"/>
            </a:lnSpc>
            <a:spcBef>
              <a:spcPct val="0"/>
            </a:spcBef>
            <a:spcAft>
              <a:spcPct val="35000"/>
            </a:spcAft>
            <a:buNone/>
          </a:pPr>
          <a:r>
            <a:rPr lang="en-GB" sz="1400" b="1" kern="1200" dirty="0"/>
            <a:t>Chest pain</a:t>
          </a:r>
        </a:p>
        <a:p>
          <a:pPr marL="0" lvl="0" indent="0" algn="ctr" defTabSz="622300">
            <a:lnSpc>
              <a:spcPct val="90000"/>
            </a:lnSpc>
            <a:spcBef>
              <a:spcPct val="0"/>
            </a:spcBef>
            <a:spcAft>
              <a:spcPct val="35000"/>
            </a:spcAft>
            <a:buNone/>
          </a:pPr>
          <a:r>
            <a:rPr lang="en-GB" sz="1400" b="1" kern="1200" dirty="0"/>
            <a:t>Racing heart</a:t>
          </a:r>
        </a:p>
        <a:p>
          <a:pPr marL="0" lvl="0" indent="0" algn="ctr" defTabSz="622300">
            <a:lnSpc>
              <a:spcPct val="90000"/>
            </a:lnSpc>
            <a:spcBef>
              <a:spcPct val="0"/>
            </a:spcBef>
            <a:spcAft>
              <a:spcPct val="35000"/>
            </a:spcAft>
            <a:buNone/>
          </a:pPr>
          <a:r>
            <a:rPr lang="en-GB" sz="1400" b="1" kern="1200" dirty="0"/>
            <a:t>Colds and allergies</a:t>
          </a:r>
        </a:p>
      </dsp:txBody>
      <dsp:txXfrm>
        <a:off x="4191000" y="1869440"/>
        <a:ext cx="2048433" cy="1869440"/>
      </dsp:txXfrm>
    </dsp:sp>
    <dsp:sp modelId="{ABFE4F5A-C4A1-4371-8461-A800CC5276F6}">
      <dsp:nvSpPr>
        <dsp:cNvPr id="0" name=""/>
        <dsp:cNvSpPr/>
      </dsp:nvSpPr>
      <dsp:spPr>
        <a:xfrm>
          <a:off x="4659518" y="378696"/>
          <a:ext cx="1241234" cy="956445"/>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F6CBA2-2F56-440A-B338-EDF468EF5273}">
      <dsp:nvSpPr>
        <dsp:cNvPr id="0" name=""/>
        <dsp:cNvSpPr/>
      </dsp:nvSpPr>
      <dsp:spPr>
        <a:xfrm>
          <a:off x="6331612" y="0"/>
          <a:ext cx="2048433" cy="4673600"/>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150000"/>
            </a:lnSpc>
            <a:spcBef>
              <a:spcPct val="0"/>
            </a:spcBef>
            <a:spcAft>
              <a:spcPct val="35000"/>
            </a:spcAft>
            <a:buNone/>
          </a:pPr>
          <a:r>
            <a:rPr lang="en-GB" sz="1400" b="1" kern="1200" dirty="0"/>
            <a:t>Behavioural Symptoms</a:t>
          </a:r>
          <a:br>
            <a:rPr lang="en-GB" sz="1600" b="1" kern="1200" dirty="0"/>
          </a:br>
          <a:r>
            <a:rPr lang="en-GB" sz="1400" b="1" kern="1200" dirty="0"/>
            <a:t>Appetite changes</a:t>
          </a:r>
          <a:br>
            <a:rPr lang="en-GB" sz="1400" b="1" kern="1200" dirty="0"/>
          </a:br>
          <a:r>
            <a:rPr lang="en-GB" sz="1400" b="1" kern="1200" dirty="0"/>
            <a:t>Sleep changes</a:t>
          </a:r>
          <a:br>
            <a:rPr lang="en-GB" sz="1400" b="1" kern="1200" dirty="0"/>
          </a:br>
          <a:r>
            <a:rPr lang="en-GB" sz="1400" b="1" kern="1200" dirty="0"/>
            <a:t>Social withdrawal</a:t>
          </a:r>
          <a:br>
            <a:rPr lang="en-GB" sz="1400" b="1" kern="1200" dirty="0"/>
          </a:br>
          <a:r>
            <a:rPr lang="en-GB" sz="1400" b="1" kern="1200" dirty="0"/>
            <a:t>Procrastination</a:t>
          </a:r>
          <a:br>
            <a:rPr lang="en-GB" sz="1400" b="1" kern="1200" dirty="0"/>
          </a:br>
          <a:r>
            <a:rPr lang="en-GB" sz="1400" b="1" kern="1200" dirty="0"/>
            <a:t>Avoiding responsibility</a:t>
          </a:r>
          <a:br>
            <a:rPr lang="en-GB" sz="1400" b="1" kern="1200" dirty="0"/>
          </a:br>
          <a:r>
            <a:rPr lang="en-GB" sz="1400" b="1" kern="1200" dirty="0"/>
            <a:t>Substance abuse</a:t>
          </a:r>
          <a:br>
            <a:rPr lang="en-GB" sz="1400" b="1" kern="1200" dirty="0"/>
          </a:br>
          <a:r>
            <a:rPr lang="en-GB" sz="1400" b="1" kern="1200" dirty="0"/>
            <a:t>Nervous habits</a:t>
          </a:r>
          <a:br>
            <a:rPr lang="en-GB" sz="1400" b="1" kern="1200" dirty="0"/>
          </a:br>
          <a:endParaRPr lang="en-GB" sz="1400" b="1" kern="1200" dirty="0"/>
        </a:p>
      </dsp:txBody>
      <dsp:txXfrm>
        <a:off x="6331612" y="1869440"/>
        <a:ext cx="2048433" cy="1869440"/>
      </dsp:txXfrm>
    </dsp:sp>
    <dsp:sp modelId="{FD6F95C2-6494-42CA-806B-0D6AF8D595F9}">
      <dsp:nvSpPr>
        <dsp:cNvPr id="0" name=""/>
        <dsp:cNvSpPr/>
      </dsp:nvSpPr>
      <dsp:spPr>
        <a:xfrm>
          <a:off x="6825065" y="352286"/>
          <a:ext cx="1202435" cy="982933"/>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35885C-7F35-4625-A404-039531BE131A}">
      <dsp:nvSpPr>
        <dsp:cNvPr id="0" name=""/>
        <dsp:cNvSpPr/>
      </dsp:nvSpPr>
      <dsp:spPr>
        <a:xfrm flipV="1">
          <a:off x="460976" y="4206237"/>
          <a:ext cx="7711440" cy="467362"/>
        </a:xfrm>
        <a:prstGeom prst="leftRightArrow">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DDA19-9324-49B8-AF3C-903E59457E7D}">
      <dsp:nvSpPr>
        <dsp:cNvPr id="0" name=""/>
        <dsp:cNvSpPr/>
      </dsp:nvSpPr>
      <dsp:spPr>
        <a:xfrm>
          <a:off x="0" y="1829"/>
          <a:ext cx="6248400" cy="77966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844FEE-95AD-449B-8E89-F1A591215BF9}">
      <dsp:nvSpPr>
        <dsp:cNvPr id="0" name=""/>
        <dsp:cNvSpPr/>
      </dsp:nvSpPr>
      <dsp:spPr>
        <a:xfrm>
          <a:off x="235850" y="177255"/>
          <a:ext cx="428818" cy="4288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45442B-E2B9-4177-90C8-5A68D7521AB4}">
      <dsp:nvSpPr>
        <dsp:cNvPr id="0" name=""/>
        <dsp:cNvSpPr/>
      </dsp:nvSpPr>
      <dsp:spPr>
        <a:xfrm>
          <a:off x="900518" y="1829"/>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844550">
            <a:lnSpc>
              <a:spcPct val="100000"/>
            </a:lnSpc>
            <a:spcBef>
              <a:spcPct val="0"/>
            </a:spcBef>
            <a:spcAft>
              <a:spcPct val="35000"/>
            </a:spcAft>
            <a:buNone/>
          </a:pPr>
          <a:r>
            <a:rPr lang="en-GB" sz="1900" kern="1200" dirty="0"/>
            <a:t>25 minute video by Let’s Chat a qualified therapist exploring what stress is and how we manage it - </a:t>
          </a:r>
          <a:r>
            <a:rPr lang="en-GB" sz="1900" kern="1200" dirty="0">
              <a:hlinkClick xmlns:r="http://schemas.openxmlformats.org/officeDocument/2006/relationships" r:id="rId3"/>
            </a:rPr>
            <a:t>link</a:t>
          </a:r>
          <a:endParaRPr lang="en-US" sz="1900" kern="1200" dirty="0"/>
        </a:p>
      </dsp:txBody>
      <dsp:txXfrm>
        <a:off x="900518" y="1829"/>
        <a:ext cx="5347881" cy="779669"/>
      </dsp:txXfrm>
    </dsp:sp>
    <dsp:sp modelId="{C1F23B4B-A3F7-4AA5-9AC8-3CC24E359351}">
      <dsp:nvSpPr>
        <dsp:cNvPr id="0" name=""/>
        <dsp:cNvSpPr/>
      </dsp:nvSpPr>
      <dsp:spPr>
        <a:xfrm>
          <a:off x="0" y="976416"/>
          <a:ext cx="6248400" cy="77966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D40C5C-E537-4D53-85A7-E0E032228FD9}">
      <dsp:nvSpPr>
        <dsp:cNvPr id="0" name=""/>
        <dsp:cNvSpPr/>
      </dsp:nvSpPr>
      <dsp:spPr>
        <a:xfrm>
          <a:off x="235850" y="1151842"/>
          <a:ext cx="428818" cy="42881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E6C9E1-DA5E-4F04-8565-92F5B3EF0DB2}">
      <dsp:nvSpPr>
        <dsp:cNvPr id="0" name=""/>
        <dsp:cNvSpPr/>
      </dsp:nvSpPr>
      <dsp:spPr>
        <a:xfrm>
          <a:off x="900518" y="976416"/>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844550">
            <a:lnSpc>
              <a:spcPct val="100000"/>
            </a:lnSpc>
            <a:spcBef>
              <a:spcPct val="0"/>
            </a:spcBef>
            <a:spcAft>
              <a:spcPct val="35000"/>
            </a:spcAft>
            <a:buNone/>
          </a:pPr>
          <a:r>
            <a:rPr lang="en-GB" sz="1900" kern="1200" dirty="0"/>
            <a:t>PDF worksheet breaking down some of the key strategies discussed to enable personalisation - </a:t>
          </a:r>
          <a:r>
            <a:rPr lang="en-GB" sz="1900" kern="1200" dirty="0">
              <a:hlinkClick xmlns:r="http://schemas.openxmlformats.org/officeDocument/2006/relationships" r:id="rId6"/>
            </a:rPr>
            <a:t>here</a:t>
          </a:r>
          <a:endParaRPr lang="en-US" sz="1900" kern="1200" dirty="0"/>
        </a:p>
      </dsp:txBody>
      <dsp:txXfrm>
        <a:off x="900518" y="976416"/>
        <a:ext cx="5347881" cy="779669"/>
      </dsp:txXfrm>
    </dsp:sp>
    <dsp:sp modelId="{07A1C352-F68F-48EA-B213-7CEFF40FBE0D}">
      <dsp:nvSpPr>
        <dsp:cNvPr id="0" name=""/>
        <dsp:cNvSpPr/>
      </dsp:nvSpPr>
      <dsp:spPr>
        <a:xfrm>
          <a:off x="0" y="1951003"/>
          <a:ext cx="6248400" cy="77966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2DDEA5-FD1C-4CE7-8191-B24CF721149B}">
      <dsp:nvSpPr>
        <dsp:cNvPr id="0" name=""/>
        <dsp:cNvSpPr/>
      </dsp:nvSpPr>
      <dsp:spPr>
        <a:xfrm>
          <a:off x="235850" y="2126428"/>
          <a:ext cx="428818" cy="4288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3BD5F5-BFB7-4ECB-85B6-62C351EA9CD2}">
      <dsp:nvSpPr>
        <dsp:cNvPr id="0" name=""/>
        <dsp:cNvSpPr/>
      </dsp:nvSpPr>
      <dsp:spPr>
        <a:xfrm>
          <a:off x="900518" y="1951003"/>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844550">
            <a:lnSpc>
              <a:spcPct val="100000"/>
            </a:lnSpc>
            <a:spcBef>
              <a:spcPct val="0"/>
            </a:spcBef>
            <a:spcAft>
              <a:spcPct val="35000"/>
            </a:spcAft>
            <a:buNone/>
          </a:pPr>
          <a:r>
            <a:rPr lang="en-GB" sz="1900" kern="1200" dirty="0"/>
            <a:t>Managing stress in CV 19 - </a:t>
          </a:r>
          <a:r>
            <a:rPr lang="en-GB" sz="1900" kern="1200" dirty="0">
              <a:hlinkClick xmlns:r="http://schemas.openxmlformats.org/officeDocument/2006/relationships" r:id="rId9"/>
            </a:rPr>
            <a:t>here</a:t>
          </a:r>
          <a:endParaRPr lang="en-US" sz="1900" kern="1200" dirty="0"/>
        </a:p>
      </dsp:txBody>
      <dsp:txXfrm>
        <a:off x="900518" y="1951003"/>
        <a:ext cx="5347881" cy="779669"/>
      </dsp:txXfrm>
    </dsp:sp>
    <dsp:sp modelId="{DC04C83D-2BB0-4F21-A24B-B5EC60EFBA8D}">
      <dsp:nvSpPr>
        <dsp:cNvPr id="0" name=""/>
        <dsp:cNvSpPr/>
      </dsp:nvSpPr>
      <dsp:spPr>
        <a:xfrm>
          <a:off x="0" y="2925590"/>
          <a:ext cx="6248400" cy="77966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B42988-CF59-4B81-9070-91BB9A4D789E}">
      <dsp:nvSpPr>
        <dsp:cNvPr id="0" name=""/>
        <dsp:cNvSpPr/>
      </dsp:nvSpPr>
      <dsp:spPr>
        <a:xfrm>
          <a:off x="235850" y="3101015"/>
          <a:ext cx="428818" cy="428818"/>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05513F-D07E-444E-8F47-68DF36D02789}">
      <dsp:nvSpPr>
        <dsp:cNvPr id="0" name=""/>
        <dsp:cNvSpPr/>
      </dsp:nvSpPr>
      <dsp:spPr>
        <a:xfrm>
          <a:off x="900518" y="2925590"/>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844550">
            <a:lnSpc>
              <a:spcPct val="100000"/>
            </a:lnSpc>
            <a:spcBef>
              <a:spcPct val="0"/>
            </a:spcBef>
            <a:spcAft>
              <a:spcPct val="35000"/>
            </a:spcAft>
            <a:buNone/>
          </a:pPr>
          <a:endParaRPr lang="en-GB" sz="1900" kern="1200" dirty="0"/>
        </a:p>
      </dsp:txBody>
      <dsp:txXfrm>
        <a:off x="900518" y="2925590"/>
        <a:ext cx="5347881" cy="779669"/>
      </dsp:txXfrm>
    </dsp:sp>
    <dsp:sp modelId="{B319E614-EFAB-44E6-A6BA-7EB554F89488}">
      <dsp:nvSpPr>
        <dsp:cNvPr id="0" name=""/>
        <dsp:cNvSpPr/>
      </dsp:nvSpPr>
      <dsp:spPr>
        <a:xfrm>
          <a:off x="0" y="3900177"/>
          <a:ext cx="6248400" cy="77966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AE68C8-2869-40D2-95E5-DB8C16254528}">
      <dsp:nvSpPr>
        <dsp:cNvPr id="0" name=""/>
        <dsp:cNvSpPr/>
      </dsp:nvSpPr>
      <dsp:spPr>
        <a:xfrm>
          <a:off x="235850" y="4075602"/>
          <a:ext cx="428818" cy="428818"/>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3917D9-E6A5-4875-B1DA-959B7BBFB4B8}">
      <dsp:nvSpPr>
        <dsp:cNvPr id="0" name=""/>
        <dsp:cNvSpPr/>
      </dsp:nvSpPr>
      <dsp:spPr>
        <a:xfrm>
          <a:off x="900518" y="3900177"/>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844550">
            <a:lnSpc>
              <a:spcPct val="100000"/>
            </a:lnSpc>
            <a:spcBef>
              <a:spcPct val="0"/>
            </a:spcBef>
            <a:spcAft>
              <a:spcPct val="35000"/>
            </a:spcAft>
            <a:buNone/>
          </a:pPr>
          <a:r>
            <a:rPr lang="en-GB" sz="1900" kern="1200" dirty="0"/>
            <a:t>Another organisational strategy, the Kanban board – </a:t>
          </a:r>
          <a:r>
            <a:rPr lang="en-GB" sz="1900" kern="1200" dirty="0">
              <a:hlinkClick xmlns:r="http://schemas.openxmlformats.org/officeDocument/2006/relationships" r:id="rId14"/>
            </a:rPr>
            <a:t>link</a:t>
          </a:r>
          <a:endParaRPr lang="en-US" sz="1900" kern="1200" dirty="0"/>
        </a:p>
      </dsp:txBody>
      <dsp:txXfrm>
        <a:off x="900518" y="3900177"/>
        <a:ext cx="5347881" cy="779669"/>
      </dsp:txXfrm>
    </dsp:sp>
    <dsp:sp modelId="{81B2A3FF-A5E8-43CA-9B32-5BE1B1501FBF}">
      <dsp:nvSpPr>
        <dsp:cNvPr id="0" name=""/>
        <dsp:cNvSpPr/>
      </dsp:nvSpPr>
      <dsp:spPr>
        <a:xfrm>
          <a:off x="0" y="4874763"/>
          <a:ext cx="6248400" cy="77966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93209F-1741-40DF-8A6E-CE2410F4D78C}">
      <dsp:nvSpPr>
        <dsp:cNvPr id="0" name=""/>
        <dsp:cNvSpPr/>
      </dsp:nvSpPr>
      <dsp:spPr>
        <a:xfrm>
          <a:off x="235850" y="5050189"/>
          <a:ext cx="428818" cy="428818"/>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B192F-6277-443D-B097-FCA3F312666D}">
      <dsp:nvSpPr>
        <dsp:cNvPr id="0" name=""/>
        <dsp:cNvSpPr/>
      </dsp:nvSpPr>
      <dsp:spPr>
        <a:xfrm>
          <a:off x="900518" y="4874763"/>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844550">
            <a:lnSpc>
              <a:spcPct val="100000"/>
            </a:lnSpc>
            <a:spcBef>
              <a:spcPct val="0"/>
            </a:spcBef>
            <a:spcAft>
              <a:spcPct val="35000"/>
            </a:spcAft>
            <a:buNone/>
          </a:pPr>
          <a:endParaRPr lang="en-GB" sz="1900" kern="1200"/>
        </a:p>
      </dsp:txBody>
      <dsp:txXfrm>
        <a:off x="900518" y="4874763"/>
        <a:ext cx="5347881" cy="779669"/>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5A280-F596-485B-824C-7E996463BE74}" type="datetimeFigureOut">
              <a:rPr lang="en-GB" smtClean="0"/>
              <a:t>15/02/2021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C80F9A-411E-4F09-844C-6D3B33FC6A29}" type="slidenum">
              <a:rPr lang="en-GB" smtClean="0"/>
              <a:t>‹#›</a:t>
            </a:fld>
            <a:endParaRPr lang="en-GB"/>
          </a:p>
        </p:txBody>
      </p:sp>
    </p:spTree>
    <p:extLst>
      <p:ext uri="{BB962C8B-B14F-4D97-AF65-F5344CB8AC3E}">
        <p14:creationId xmlns:p14="http://schemas.microsoft.com/office/powerpoint/2010/main" val="3020169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ED77C2-A557-4A1A-8EF4-4037AF202E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83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E6B550A-0599-7A43-B144-6F4F21AC3B5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1598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E00DBD9-34EA-1748-B163-03B000D8EED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3926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E00DBD9-34EA-1748-B163-03B000D8EED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Shape, background pattern&#10;&#10;Description automatically generated with medium confidence">
            <a:extLst>
              <a:ext uri="{FF2B5EF4-FFF2-40B4-BE49-F238E27FC236}">
                <a16:creationId xmlns:a16="http://schemas.microsoft.com/office/drawing/2014/main" id="{6E0C00EA-DB71-E042-9488-B7BD1F1A8B1C}"/>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4042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5A60-B973-4358-A91B-743B26B46F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0EFA48-EC37-4DDF-972B-753C5AE81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622903-63CE-44CB-A943-6EF1756D0E61}"/>
              </a:ext>
            </a:extLst>
          </p:cNvPr>
          <p:cNvSpPr>
            <a:spLocks noGrp="1"/>
          </p:cNvSpPr>
          <p:nvPr>
            <p:ph type="dt" sz="half" idx="10"/>
          </p:nvPr>
        </p:nvSpPr>
        <p:spPr/>
        <p:txBody>
          <a:bodyPr/>
          <a:lstStyle/>
          <a:p>
            <a:fld id="{8BFFA5E4-EA50-4154-8D82-2FD95C129A48}" type="datetimeFigureOut">
              <a:rPr lang="en-GB" smtClean="0"/>
              <a:t>15/02/2021</a:t>
            </a:fld>
            <a:endParaRPr lang="en-GB"/>
          </a:p>
        </p:txBody>
      </p:sp>
      <p:sp>
        <p:nvSpPr>
          <p:cNvPr id="5" name="Footer Placeholder 4">
            <a:extLst>
              <a:ext uri="{FF2B5EF4-FFF2-40B4-BE49-F238E27FC236}">
                <a16:creationId xmlns:a16="http://schemas.microsoft.com/office/drawing/2014/main" id="{627194F4-78CF-4D5A-9A7A-D91C541C4A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67D144-9054-4D83-A453-4A78F711716F}"/>
              </a:ext>
            </a:extLst>
          </p:cNvPr>
          <p:cNvSpPr>
            <a:spLocks noGrp="1"/>
          </p:cNvSpPr>
          <p:nvPr>
            <p:ph type="sldNum" sz="quarter" idx="12"/>
          </p:nvPr>
        </p:nvSpPr>
        <p:spPr/>
        <p:txBody>
          <a:bodyPr/>
          <a:lstStyle/>
          <a:p>
            <a:fld id="{C694CF53-4667-4855-BC40-DCD7C0335945}" type="slidenum">
              <a:rPr lang="en-GB" smtClean="0"/>
              <a:t>‹#›</a:t>
            </a:fld>
            <a:endParaRPr lang="en-GB"/>
          </a:p>
        </p:txBody>
      </p:sp>
    </p:spTree>
    <p:extLst>
      <p:ext uri="{BB962C8B-B14F-4D97-AF65-F5344CB8AC3E}">
        <p14:creationId xmlns:p14="http://schemas.microsoft.com/office/powerpoint/2010/main" val="12703215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84583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uk.onepulse.com/"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www.headspace.com/" TargetMode="External"/><Relationship Id="rId2" Type="http://schemas.openxmlformats.org/officeDocument/2006/relationships/hyperlink" Target="https://www.calm.com/" TargetMode="External"/><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hyperlink" Target="https://apps.apple.com/gb/app/breathe2relax/id42572024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video" Target="https://www.youtube.com/embed/nasMrmSumBU?feature=oembed" TargetMode="External"/><Relationship Id="rId4" Type="http://schemas.openxmlformats.org/officeDocument/2006/relationships/hyperlink" Target="https://www.buzzfeed.com/rachelwmiller/mental-health-bullet-journa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s://www.nhs.uk/conditions/stress-anxiety-depression/time-management-tips/" TargetMode="External"/><Relationship Id="rId3" Type="http://schemas.openxmlformats.org/officeDocument/2006/relationships/diagramLayout" Target="../diagrams/layout2.xml"/><Relationship Id="rId7" Type="http://schemas.openxmlformats.org/officeDocument/2006/relationships/hyperlink" Target="https://vimeo.com/219870603" TargetMode="Externa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hyperlink" Target="https://letschatwellbeing.co.uk/resources_categories/talking-health/"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v-t1Z5-oPtU&amp;feature=emb_logo" TargetMode="Externa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ews and events | Weston College">
            <a:extLst>
              <a:ext uri="{FF2B5EF4-FFF2-40B4-BE49-F238E27FC236}">
                <a16:creationId xmlns:a16="http://schemas.microsoft.com/office/drawing/2014/main" id="{3C06A71C-64D7-4BD5-816B-673D44FFEB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453693" y="181875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5B9476-B4DE-4E38-9888-B517550DEEA0}"/>
              </a:ext>
            </a:extLst>
          </p:cNvPr>
          <p:cNvSpPr txBox="1"/>
          <p:nvPr/>
        </p:nvSpPr>
        <p:spPr>
          <a:xfrm>
            <a:off x="924040" y="5383283"/>
            <a:ext cx="10031105" cy="830997"/>
          </a:xfrm>
          <a:prstGeom prst="rect">
            <a:avLst/>
          </a:prstGeom>
          <a:noFill/>
        </p:spPr>
        <p:txBody>
          <a:bodyPr wrap="square" rtlCol="0">
            <a:spAutoFit/>
          </a:bodyPr>
          <a:lstStyle/>
          <a:p>
            <a:pPr algn="ctr"/>
            <a:endParaRPr lang="en-GB" sz="2400" b="1" dirty="0">
              <a:solidFill>
                <a:schemeClr val="bg1"/>
              </a:solidFill>
              <a:latin typeface="Gadugi" panose="020B0502040204020203" pitchFamily="34" charset="0"/>
              <a:ea typeface="Gadugi" panose="020B0502040204020203" pitchFamily="34" charset="0"/>
            </a:endParaRPr>
          </a:p>
          <a:p>
            <a:r>
              <a:rPr lang="en-GB" sz="2400" b="1" dirty="0">
                <a:solidFill>
                  <a:schemeClr val="bg1"/>
                </a:solidFill>
                <a:latin typeface="Gadugi" panose="020B0502040204020203" pitchFamily="34" charset="0"/>
                <a:ea typeface="Gadugi" panose="020B0502040204020203" pitchFamily="34" charset="0"/>
              </a:rPr>
              <a:t>STRESS </a:t>
            </a:r>
            <a:r>
              <a:rPr lang="en-GB" b="1" dirty="0">
                <a:solidFill>
                  <a:schemeClr val="bg1"/>
                </a:solidFill>
                <a:latin typeface="Gadugi" panose="020B0502040204020203" pitchFamily="34" charset="0"/>
                <a:ea typeface="Gadugi" panose="020B0502040204020203" pitchFamily="34" charset="0"/>
              </a:rPr>
              <a:t>(Level 3 Post-16 learners)</a:t>
            </a:r>
          </a:p>
        </p:txBody>
      </p:sp>
      <p:sp>
        <p:nvSpPr>
          <p:cNvPr id="6" name="Rectangle 5">
            <a:extLst>
              <a:ext uri="{FF2B5EF4-FFF2-40B4-BE49-F238E27FC236}">
                <a16:creationId xmlns:a16="http://schemas.microsoft.com/office/drawing/2014/main" id="{F68E20E2-AFB5-48C3-A800-631B71DF57D7}"/>
              </a:ext>
            </a:extLst>
          </p:cNvPr>
          <p:cNvSpPr/>
          <p:nvPr/>
        </p:nvSpPr>
        <p:spPr>
          <a:xfrm>
            <a:off x="695004" y="588322"/>
            <a:ext cx="4448496" cy="461665"/>
          </a:xfrm>
          <a:prstGeom prst="rect">
            <a:avLst/>
          </a:prstGeom>
        </p:spPr>
        <p:txBody>
          <a:bodyPr wrap="square">
            <a:spAutoFit/>
          </a:bodyPr>
          <a:lstStyle/>
          <a:p>
            <a:r>
              <a:rPr lang="en-GB" sz="2400" b="1" dirty="0">
                <a:solidFill>
                  <a:schemeClr val="bg1"/>
                </a:solidFill>
                <a:latin typeface="Gadugi" panose="020B0502040204020203" pitchFamily="34" charset="0"/>
                <a:ea typeface="Gadugi" panose="020B0502040204020203" pitchFamily="34" charset="0"/>
              </a:rPr>
              <a:t>LET’S CHAT TUTORIAL SERIES</a:t>
            </a:r>
          </a:p>
        </p:txBody>
      </p:sp>
      <p:pic>
        <p:nvPicPr>
          <p:cNvPr id="1026" name="Picture 2" descr="OMG Bee">
            <a:extLst>
              <a:ext uri="{FF2B5EF4-FFF2-40B4-BE49-F238E27FC236}">
                <a16:creationId xmlns:a16="http://schemas.microsoft.com/office/drawing/2014/main" id="{69049F3C-E91E-41F8-9C6A-27D0A6282414}"/>
              </a:ext>
            </a:extLst>
          </p:cNvPr>
          <p:cNvPicPr>
            <a:picLocks noChangeAspect="1" noChangeArrowheads="1"/>
          </p:cNvPicPr>
          <p:nvPr/>
        </p:nvPicPr>
        <p:blipFill>
          <a:blip r:embed="rId3"/>
          <a:srcRect/>
          <a:stretch/>
        </p:blipFill>
        <p:spPr bwMode="auto">
          <a:xfrm>
            <a:off x="847692" y="1642714"/>
            <a:ext cx="3147842" cy="3147842"/>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Woman covering face">
            <a:extLst>
              <a:ext uri="{FF2B5EF4-FFF2-40B4-BE49-F238E27FC236}">
                <a16:creationId xmlns:a16="http://schemas.microsoft.com/office/drawing/2014/main" id="{0FF2342F-B59C-4077-84F0-9DC40409A6EA}"/>
              </a:ext>
            </a:extLst>
          </p:cNvPr>
          <p:cNvPicPr>
            <a:picLocks noChangeAspect="1" noChangeArrowheads="1"/>
          </p:cNvPicPr>
          <p:nvPr/>
        </p:nvPicPr>
        <p:blipFill>
          <a:blip r:embed="rId4"/>
          <a:srcRect/>
          <a:stretch/>
        </p:blipFill>
        <p:spPr bwMode="auto">
          <a:xfrm>
            <a:off x="8191882" y="1818756"/>
            <a:ext cx="3157009" cy="29718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42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70B66F2-DC22-494D-B43D-CBB25EE02B1E}"/>
              </a:ext>
            </a:extLst>
          </p:cNvPr>
          <p:cNvSpPr txBox="1">
            <a:spLocks/>
          </p:cNvSpPr>
          <p:nvPr/>
        </p:nvSpPr>
        <p:spPr>
          <a:xfrm>
            <a:off x="835405" y="869776"/>
            <a:ext cx="5667754" cy="3789362"/>
          </a:xfr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b="1" dirty="0">
                <a:solidFill>
                  <a:schemeClr val="bg1"/>
                </a:solidFill>
                <a:latin typeface="Gadugi" panose="020B0502040204020203" pitchFamily="34" charset="0"/>
                <a:ea typeface="Gadugi" panose="020B0502040204020203" pitchFamily="34" charset="0"/>
              </a:rPr>
              <a:t>A poll commissioned in 2017 by youth charity The Mix found that the majority of young people (97%) feel stressed, with 45% thinking about their sources of stress multiple times a day.</a:t>
            </a:r>
          </a:p>
          <a:p>
            <a:r>
              <a:rPr lang="en-GB" sz="1700" b="1" dirty="0">
                <a:solidFill>
                  <a:schemeClr val="bg1"/>
                </a:solidFill>
                <a:latin typeface="Gadugi" panose="020B0502040204020203" pitchFamily="34" charset="0"/>
                <a:ea typeface="Gadugi" panose="020B0502040204020203" pitchFamily="34" charset="0"/>
              </a:rPr>
              <a:t>75% of young people use one or more of the following to cope with stress and see it as an issue – drink, drugs, sex, shopping, social media, eating and exercise. </a:t>
            </a:r>
          </a:p>
          <a:p>
            <a:r>
              <a:rPr lang="en-GB" sz="1700" b="1" dirty="0">
                <a:solidFill>
                  <a:schemeClr val="bg1"/>
                </a:solidFill>
                <a:latin typeface="Gadugi" panose="020B0502040204020203" pitchFamily="34" charset="0"/>
                <a:ea typeface="Gadugi" panose="020B0502040204020203" pitchFamily="34" charset="0"/>
              </a:rPr>
              <a:t>The survey revealed that not having enough money was the largest source of young people’s stress (60%) followed by work (42%) and studies (32%). The research was conducted by </a:t>
            </a:r>
            <a:r>
              <a:rPr lang="en-GB" sz="1700" b="1" dirty="0" err="1">
                <a:solidFill>
                  <a:schemeClr val="bg1"/>
                </a:solidFill>
                <a:latin typeface="Gadugi" panose="020B0502040204020203" pitchFamily="34" charset="0"/>
                <a:ea typeface="Gadugi" panose="020B0502040204020203" pitchFamily="34" charset="0"/>
                <a:hlinkClick r:id="rId2">
                  <a:extLst>
                    <a:ext uri="{A12FA001-AC4F-418D-AE19-62706E023703}">
                      <ahyp:hlinkClr xmlns:ahyp="http://schemas.microsoft.com/office/drawing/2018/hyperlinkcolor" val="tx"/>
                    </a:ext>
                  </a:extLst>
                </a:hlinkClick>
              </a:rPr>
              <a:t>OnePulse</a:t>
            </a:r>
            <a:r>
              <a:rPr lang="en-GB" sz="1700" b="1" dirty="0">
                <a:solidFill>
                  <a:schemeClr val="bg1"/>
                </a:solidFill>
                <a:latin typeface="Gadugi" panose="020B0502040204020203" pitchFamily="34" charset="0"/>
                <a:ea typeface="Gadugi" panose="020B0502040204020203" pitchFamily="34" charset="0"/>
              </a:rPr>
              <a:t> and surveyed 1,292 respondents aged 16-25 years-old.</a:t>
            </a:r>
          </a:p>
          <a:p>
            <a:endParaRPr lang="en-GB" sz="1700" dirty="0">
              <a:solidFill>
                <a:schemeClr val="bg1"/>
              </a:solidFill>
            </a:endParaRPr>
          </a:p>
        </p:txBody>
      </p:sp>
      <p:pic>
        <p:nvPicPr>
          <p:cNvPr id="6" name="Picture 5">
            <a:extLst>
              <a:ext uri="{FF2B5EF4-FFF2-40B4-BE49-F238E27FC236}">
                <a16:creationId xmlns:a16="http://schemas.microsoft.com/office/drawing/2014/main" id="{56C57DE6-5133-4536-B637-E4149B7BF7AD}"/>
              </a:ext>
            </a:extLst>
          </p:cNvPr>
          <p:cNvPicPr>
            <a:picLocks noChangeAspect="1"/>
          </p:cNvPicPr>
          <p:nvPr/>
        </p:nvPicPr>
        <p:blipFill rotWithShape="1">
          <a:blip r:embed="rId3"/>
          <a:srcRect t="7653" r="1" b="1"/>
          <a:stretch/>
        </p:blipFill>
        <p:spPr>
          <a:xfrm>
            <a:off x="7402983" y="1426191"/>
            <a:ext cx="4630685" cy="5328742"/>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8" name="TextBox 7">
            <a:extLst>
              <a:ext uri="{FF2B5EF4-FFF2-40B4-BE49-F238E27FC236}">
                <a16:creationId xmlns:a16="http://schemas.microsoft.com/office/drawing/2014/main" id="{3865BA9C-F590-49BC-845F-240E58F218C8}"/>
              </a:ext>
            </a:extLst>
          </p:cNvPr>
          <p:cNvSpPr txBox="1"/>
          <p:nvPr/>
        </p:nvSpPr>
        <p:spPr>
          <a:xfrm>
            <a:off x="1329764" y="5061326"/>
            <a:ext cx="3944471" cy="830997"/>
          </a:xfrm>
          <a:prstGeom prst="rect">
            <a:avLst/>
          </a:prstGeom>
          <a:noFill/>
        </p:spPr>
        <p:txBody>
          <a:bodyPr wrap="square" rtlCol="0">
            <a:spAutoFit/>
          </a:bodyPr>
          <a:lstStyle/>
          <a:p>
            <a:pPr algn="ctr"/>
            <a:r>
              <a:rPr lang="en-GB" sz="2400" b="1" dirty="0">
                <a:solidFill>
                  <a:schemeClr val="bg1"/>
                </a:solidFill>
              </a:rPr>
              <a:t>How could you analyse this piece of research?</a:t>
            </a:r>
          </a:p>
        </p:txBody>
      </p:sp>
    </p:spTree>
    <p:extLst>
      <p:ext uri="{BB962C8B-B14F-4D97-AF65-F5344CB8AC3E}">
        <p14:creationId xmlns:p14="http://schemas.microsoft.com/office/powerpoint/2010/main" val="3669077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40F691-3E72-4C60-83E7-A05E6D7BBCC2}"/>
              </a:ext>
            </a:extLst>
          </p:cNvPr>
          <p:cNvPicPr>
            <a:picLocks noChangeAspect="1"/>
          </p:cNvPicPr>
          <p:nvPr/>
        </p:nvPicPr>
        <p:blipFill rotWithShape="1">
          <a:blip r:embed="rId2">
            <a:alphaModFix/>
          </a:blip>
          <a:srcRect l="30280" r="7718"/>
          <a:stretch/>
        </p:blipFill>
        <p:spPr>
          <a:xfrm>
            <a:off x="5797543" y="10"/>
            <a:ext cx="6394152" cy="6857990"/>
          </a:xfrm>
          <a:prstGeom prst="rect">
            <a:avLst/>
          </a:prstGeom>
        </p:spPr>
      </p:pic>
      <p:sp>
        <p:nvSpPr>
          <p:cNvPr id="2" name="Title 1">
            <a:extLst>
              <a:ext uri="{FF2B5EF4-FFF2-40B4-BE49-F238E27FC236}">
                <a16:creationId xmlns:a16="http://schemas.microsoft.com/office/drawing/2014/main" id="{E8EB799E-8CB6-4B04-9363-9D92EEBA4139}"/>
              </a:ext>
            </a:extLst>
          </p:cNvPr>
          <p:cNvSpPr>
            <a:spLocks noGrp="1"/>
          </p:cNvSpPr>
          <p:nvPr>
            <p:ph type="title" idx="4294967295"/>
          </p:nvPr>
        </p:nvSpPr>
        <p:spPr>
          <a:xfrm>
            <a:off x="331305" y="338483"/>
            <a:ext cx="5671930" cy="950775"/>
          </a:xfrm>
        </p:spPr>
        <p:txBody>
          <a:bodyPr>
            <a:normAutofit fontScale="90000"/>
          </a:bodyPr>
          <a:lstStyle/>
          <a:p>
            <a:r>
              <a:rPr lang="en-GB" b="1" dirty="0">
                <a:solidFill>
                  <a:schemeClr val="bg1"/>
                </a:solidFill>
                <a:latin typeface="Gadugi" panose="020B0502040204020203" pitchFamily="34" charset="0"/>
                <a:ea typeface="Gadugi" panose="020B0502040204020203" pitchFamily="34" charset="0"/>
              </a:rPr>
              <a:t>How do we know we are stressed?</a:t>
            </a:r>
          </a:p>
        </p:txBody>
      </p:sp>
      <p:sp>
        <p:nvSpPr>
          <p:cNvPr id="3" name="Content Placeholder 2">
            <a:extLst>
              <a:ext uri="{FF2B5EF4-FFF2-40B4-BE49-F238E27FC236}">
                <a16:creationId xmlns:a16="http://schemas.microsoft.com/office/drawing/2014/main" id="{81C3926D-7079-47D2-B06B-6C124BE9DD1E}"/>
              </a:ext>
            </a:extLst>
          </p:cNvPr>
          <p:cNvSpPr>
            <a:spLocks noGrp="1"/>
          </p:cNvSpPr>
          <p:nvPr>
            <p:ph idx="4294967295"/>
          </p:nvPr>
        </p:nvSpPr>
        <p:spPr>
          <a:xfrm>
            <a:off x="331305" y="1627731"/>
            <a:ext cx="5187950" cy="4562475"/>
          </a:xfrm>
        </p:spPr>
        <p:txBody>
          <a:bodyPr anchor="ctr">
            <a:normAutofit/>
          </a:bodyPr>
          <a:lstStyle/>
          <a:p>
            <a:r>
              <a:rPr lang="en-GB" sz="2400" b="1" dirty="0">
                <a:solidFill>
                  <a:schemeClr val="bg1"/>
                </a:solidFill>
                <a:latin typeface="Gadugi" panose="020B0502040204020203" pitchFamily="34" charset="0"/>
                <a:ea typeface="Gadugi" panose="020B0502040204020203" pitchFamily="34" charset="0"/>
              </a:rPr>
              <a:t>Use the link to a </a:t>
            </a:r>
            <a:r>
              <a:rPr lang="en-GB" sz="2400" b="1" dirty="0" err="1">
                <a:solidFill>
                  <a:schemeClr val="bg1"/>
                </a:solidFill>
                <a:latin typeface="Gadugi" panose="020B0502040204020203" pitchFamily="34" charset="0"/>
                <a:ea typeface="Gadugi" panose="020B0502040204020203" pitchFamily="34" charset="0"/>
              </a:rPr>
              <a:t>Jamboard</a:t>
            </a:r>
            <a:r>
              <a:rPr lang="en-GB" sz="2400" b="1" dirty="0">
                <a:solidFill>
                  <a:schemeClr val="bg1"/>
                </a:solidFill>
                <a:latin typeface="Gadugi" panose="020B0502040204020203" pitchFamily="34" charset="0"/>
                <a:ea typeface="Gadugi" panose="020B0502040204020203" pitchFamily="34" charset="0"/>
              </a:rPr>
              <a:t>, on the digital post it notes write signs that we are stressed.</a:t>
            </a:r>
          </a:p>
          <a:p>
            <a:endParaRPr lang="en-GB" sz="2400" b="1" dirty="0">
              <a:solidFill>
                <a:schemeClr val="bg1"/>
              </a:solidFill>
              <a:latin typeface="Gadugi" panose="020B0502040204020203" pitchFamily="34" charset="0"/>
              <a:ea typeface="Gadugi" panose="020B0502040204020203" pitchFamily="34" charset="0"/>
            </a:endParaRPr>
          </a:p>
          <a:p>
            <a:pPr marL="0" indent="0">
              <a:buNone/>
            </a:pPr>
            <a:r>
              <a:rPr lang="en-GB" sz="2400" b="1" dirty="0">
                <a:solidFill>
                  <a:schemeClr val="bg1"/>
                </a:solidFill>
                <a:latin typeface="Gadugi" panose="020B0502040204020203" pitchFamily="34" charset="0"/>
                <a:ea typeface="Gadugi" panose="020B0502040204020203" pitchFamily="34" charset="0"/>
              </a:rPr>
              <a:t>Note:</a:t>
            </a:r>
          </a:p>
          <a:p>
            <a:r>
              <a:rPr lang="en-GB" sz="2400" b="1" dirty="0">
                <a:solidFill>
                  <a:schemeClr val="bg1"/>
                </a:solidFill>
                <a:latin typeface="Gadugi" panose="020B0502040204020203" pitchFamily="34" charset="0"/>
                <a:ea typeface="Gadugi" panose="020B0502040204020203" pitchFamily="34" charset="0"/>
              </a:rPr>
              <a:t>Put your name on each post it</a:t>
            </a:r>
          </a:p>
          <a:p>
            <a:r>
              <a:rPr lang="en-GB" sz="2400" b="1" dirty="0">
                <a:solidFill>
                  <a:schemeClr val="bg1"/>
                </a:solidFill>
                <a:latin typeface="Gadugi" panose="020B0502040204020203" pitchFamily="34" charset="0"/>
                <a:ea typeface="Gadugi" panose="020B0502040204020203" pitchFamily="34" charset="0"/>
              </a:rPr>
              <a:t>Consider whether there could be different categories of signs that we are stressed, what could these be? Pop these ideas on a blue coloured post it on the </a:t>
            </a:r>
            <a:r>
              <a:rPr lang="en-GB" sz="2400" b="1" dirty="0" err="1">
                <a:solidFill>
                  <a:schemeClr val="bg1"/>
                </a:solidFill>
                <a:latin typeface="Gadugi" panose="020B0502040204020203" pitchFamily="34" charset="0"/>
                <a:ea typeface="Gadugi" panose="020B0502040204020203" pitchFamily="34" charset="0"/>
              </a:rPr>
              <a:t>Jamboard</a:t>
            </a:r>
            <a:r>
              <a:rPr lang="en-GB" sz="2400" b="1" dirty="0">
                <a:solidFill>
                  <a:schemeClr val="bg1"/>
                </a:solidFill>
                <a:latin typeface="Gadugi" panose="020B0502040204020203" pitchFamily="34" charset="0"/>
                <a:ea typeface="Gadugi" panose="020B0502040204020203" pitchFamily="34" charset="0"/>
              </a:rPr>
              <a:t>.</a:t>
            </a:r>
          </a:p>
        </p:txBody>
      </p:sp>
    </p:spTree>
    <p:extLst>
      <p:ext uri="{BB962C8B-B14F-4D97-AF65-F5344CB8AC3E}">
        <p14:creationId xmlns:p14="http://schemas.microsoft.com/office/powerpoint/2010/main" val="3020268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E57DB30-E4FB-4BF3-863A-110A91DA2B0A}"/>
              </a:ext>
            </a:extLst>
          </p:cNvPr>
          <p:cNvSpPr/>
          <p:nvPr/>
        </p:nvSpPr>
        <p:spPr>
          <a:xfrm>
            <a:off x="1905000" y="412543"/>
            <a:ext cx="8382000" cy="1278145"/>
          </a:xfrm>
          <a:prstGeom prst="roundRect">
            <a:avLst/>
          </a:prstGeom>
          <a:solidFill>
            <a:schemeClr val="accent1">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Diagram 4"/>
          <p:cNvGraphicFramePr/>
          <p:nvPr/>
        </p:nvGraphicFramePr>
        <p:xfrm>
          <a:off x="1905000" y="1905000"/>
          <a:ext cx="8382000"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014D6FAA-D512-4F93-88A1-90830E292676}"/>
              </a:ext>
            </a:extLst>
          </p:cNvPr>
          <p:cNvSpPr>
            <a:spLocks noGrp="1"/>
          </p:cNvSpPr>
          <p:nvPr>
            <p:ph type="title" idx="4294967295"/>
          </p:nvPr>
        </p:nvSpPr>
        <p:spPr>
          <a:xfrm>
            <a:off x="2143539" y="702365"/>
            <a:ext cx="8143461" cy="895558"/>
          </a:xfrm>
        </p:spPr>
        <p:txBody>
          <a:bodyPr>
            <a:normAutofit/>
          </a:bodyPr>
          <a:lstStyle/>
          <a:p>
            <a:r>
              <a:rPr lang="en-GB" sz="3600" b="1" dirty="0">
                <a:solidFill>
                  <a:schemeClr val="bg1"/>
                </a:solidFill>
                <a:latin typeface="Gadugi" panose="020B0502040204020203" pitchFamily="34" charset="0"/>
                <a:ea typeface="Gadugi" panose="020B0502040204020203" pitchFamily="34" charset="0"/>
              </a:rPr>
              <a:t>How do we know we are stressed?</a:t>
            </a:r>
          </a:p>
        </p:txBody>
      </p:sp>
      <p:sp>
        <p:nvSpPr>
          <p:cNvPr id="8" name="TextBox 7">
            <a:extLst>
              <a:ext uri="{FF2B5EF4-FFF2-40B4-BE49-F238E27FC236}">
                <a16:creationId xmlns:a16="http://schemas.microsoft.com/office/drawing/2014/main" id="{01BE379F-84B6-4D35-9AE2-3752E35D0D0F}"/>
              </a:ext>
            </a:extLst>
          </p:cNvPr>
          <p:cNvSpPr txBox="1"/>
          <p:nvPr/>
        </p:nvSpPr>
        <p:spPr>
          <a:xfrm>
            <a:off x="295319" y="3039310"/>
            <a:ext cx="1481156" cy="1477328"/>
          </a:xfrm>
          <a:prstGeom prst="rect">
            <a:avLst/>
          </a:prstGeom>
          <a:solidFill>
            <a:srgbClr val="7030A0"/>
          </a:solidFill>
        </p:spPr>
        <p:txBody>
          <a:bodyPr wrap="square" rtlCol="0">
            <a:spAutoFit/>
          </a:bodyPr>
          <a:lstStyle/>
          <a:p>
            <a:pPr algn="ctr"/>
            <a:r>
              <a:rPr lang="en-GB" dirty="0">
                <a:solidFill>
                  <a:schemeClr val="bg1"/>
                </a:solidFill>
              </a:rPr>
              <a:t>How likely do you think these symptoms are?</a:t>
            </a:r>
          </a:p>
        </p:txBody>
      </p:sp>
      <p:sp>
        <p:nvSpPr>
          <p:cNvPr id="9" name="TextBox 8">
            <a:extLst>
              <a:ext uri="{FF2B5EF4-FFF2-40B4-BE49-F238E27FC236}">
                <a16:creationId xmlns:a16="http://schemas.microsoft.com/office/drawing/2014/main" id="{EA32120E-F48C-43A4-A009-8CC387C1CCA0}"/>
              </a:ext>
            </a:extLst>
          </p:cNvPr>
          <p:cNvSpPr txBox="1"/>
          <p:nvPr/>
        </p:nvSpPr>
        <p:spPr>
          <a:xfrm>
            <a:off x="10517741" y="3039310"/>
            <a:ext cx="1498209" cy="2031325"/>
          </a:xfrm>
          <a:prstGeom prst="rect">
            <a:avLst/>
          </a:prstGeom>
          <a:solidFill>
            <a:srgbClr val="7030A0"/>
          </a:solidFill>
        </p:spPr>
        <p:txBody>
          <a:bodyPr wrap="square" rtlCol="0">
            <a:spAutoFit/>
          </a:bodyPr>
          <a:lstStyle/>
          <a:p>
            <a:pPr algn="ctr"/>
            <a:r>
              <a:rPr lang="en-GB" dirty="0">
                <a:solidFill>
                  <a:schemeClr val="bg1"/>
                </a:solidFill>
              </a:rPr>
              <a:t>Evaluate the individual differences that may be experienced and observed by individuals  </a:t>
            </a:r>
          </a:p>
        </p:txBody>
      </p:sp>
    </p:spTree>
    <p:extLst>
      <p:ext uri="{BB962C8B-B14F-4D97-AF65-F5344CB8AC3E}">
        <p14:creationId xmlns:p14="http://schemas.microsoft.com/office/powerpoint/2010/main" val="335453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7BAE4-9A77-4AEB-9FE9-A275FE288325}"/>
              </a:ext>
            </a:extLst>
          </p:cNvPr>
          <p:cNvSpPr>
            <a:spLocks noGrp="1"/>
          </p:cNvSpPr>
          <p:nvPr>
            <p:ph type="title" idx="4294967295"/>
          </p:nvPr>
        </p:nvSpPr>
        <p:spPr>
          <a:xfrm>
            <a:off x="513976" y="4858240"/>
            <a:ext cx="10825163" cy="862012"/>
          </a:xfrm>
        </p:spPr>
        <p:txBody>
          <a:bodyPr vert="horz" lIns="91440" tIns="45720" rIns="91440" bIns="45720" rtlCol="0" anchor="b">
            <a:normAutofit/>
          </a:bodyPr>
          <a:lstStyle/>
          <a:p>
            <a:r>
              <a:rPr lang="en-US" sz="4000" b="1" dirty="0">
                <a:solidFill>
                  <a:srgbClr val="FFFFFF"/>
                </a:solidFill>
                <a:latin typeface="Gadugi" panose="020B0502040204020203" pitchFamily="34" charset="0"/>
                <a:ea typeface="Gadugi" panose="020B0502040204020203" pitchFamily="34" charset="0"/>
              </a:rPr>
              <a:t>Ways to deal with stress</a:t>
            </a:r>
            <a:endParaRPr lang="en-US" sz="4000" b="1" kern="1200" dirty="0">
              <a:solidFill>
                <a:srgbClr val="FFFFFF"/>
              </a:solidFill>
              <a:latin typeface="Gadugi" panose="020B0502040204020203" pitchFamily="34" charset="0"/>
              <a:ea typeface="Gadugi" panose="020B0502040204020203" pitchFamily="34" charset="0"/>
            </a:endParaRPr>
          </a:p>
        </p:txBody>
      </p:sp>
      <p:pic>
        <p:nvPicPr>
          <p:cNvPr id="10" name="Content Placeholder 9">
            <a:extLst>
              <a:ext uri="{FF2B5EF4-FFF2-40B4-BE49-F238E27FC236}">
                <a16:creationId xmlns:a16="http://schemas.microsoft.com/office/drawing/2014/main" id="{ADFA03D8-F5EE-4463-A687-B91EE144F99E}"/>
              </a:ext>
            </a:extLst>
          </p:cNvPr>
          <p:cNvPicPr>
            <a:picLocks noGrp="1" noChangeAspect="1"/>
          </p:cNvPicPr>
          <p:nvPr>
            <p:ph sz="quarter" idx="4294967295"/>
          </p:nvPr>
        </p:nvPicPr>
        <p:blipFill rotWithShape="1">
          <a:blip r:embed="rId2"/>
          <a:srcRect b="5470"/>
          <a:stretch/>
        </p:blipFill>
        <p:spPr>
          <a:xfrm>
            <a:off x="8394700" y="322263"/>
            <a:ext cx="3797300" cy="2009775"/>
          </a:xfrm>
          <a:prstGeom prst="rect">
            <a:avLst/>
          </a:prstGeom>
        </p:spPr>
      </p:pic>
      <p:pic>
        <p:nvPicPr>
          <p:cNvPr id="8" name="Picture 7">
            <a:extLst>
              <a:ext uri="{FF2B5EF4-FFF2-40B4-BE49-F238E27FC236}">
                <a16:creationId xmlns:a16="http://schemas.microsoft.com/office/drawing/2014/main" id="{6B7EAC8F-4F0E-4DBC-8960-09D0A529DC1B}"/>
              </a:ext>
            </a:extLst>
          </p:cNvPr>
          <p:cNvPicPr>
            <a:picLocks noChangeAspect="1"/>
          </p:cNvPicPr>
          <p:nvPr/>
        </p:nvPicPr>
        <p:blipFill rotWithShape="1">
          <a:blip r:embed="rId3"/>
          <a:srcRect t="33123" r="3" b="13879"/>
          <a:stretch/>
        </p:blipFill>
        <p:spPr>
          <a:xfrm>
            <a:off x="307840" y="321733"/>
            <a:ext cx="3793472" cy="2010551"/>
          </a:xfrm>
          <a:prstGeom prst="rect">
            <a:avLst/>
          </a:prstGeom>
        </p:spPr>
      </p:pic>
      <p:pic>
        <p:nvPicPr>
          <p:cNvPr id="9" name="Picture 8">
            <a:extLst>
              <a:ext uri="{FF2B5EF4-FFF2-40B4-BE49-F238E27FC236}">
                <a16:creationId xmlns:a16="http://schemas.microsoft.com/office/drawing/2014/main" id="{10427C74-B6C9-4FC0-99B0-28F4B76E6047}"/>
              </a:ext>
            </a:extLst>
          </p:cNvPr>
          <p:cNvPicPr>
            <a:picLocks noChangeAspect="1"/>
          </p:cNvPicPr>
          <p:nvPr/>
        </p:nvPicPr>
        <p:blipFill rotWithShape="1">
          <a:blip r:embed="rId4"/>
          <a:srcRect t="5807" r="1" b="5955"/>
          <a:stretch/>
        </p:blipFill>
        <p:spPr>
          <a:xfrm>
            <a:off x="4194959" y="321735"/>
            <a:ext cx="3797570" cy="2010551"/>
          </a:xfrm>
          <a:prstGeom prst="rect">
            <a:avLst/>
          </a:prstGeom>
        </p:spPr>
      </p:pic>
      <p:pic>
        <p:nvPicPr>
          <p:cNvPr id="4098" name="Picture 2" descr="How to Be Happy: 63 Scientifically Proven Ways to Be Happier">
            <a:extLst>
              <a:ext uri="{FF2B5EF4-FFF2-40B4-BE49-F238E27FC236}">
                <a16:creationId xmlns:a16="http://schemas.microsoft.com/office/drawing/2014/main" id="{FF3E2645-29FF-428B-A1EC-BDD5536048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95" r="-4" b="9491"/>
          <a:stretch/>
        </p:blipFill>
        <p:spPr bwMode="auto">
          <a:xfrm>
            <a:off x="307840" y="2423723"/>
            <a:ext cx="3794760" cy="20105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954575-BCE8-4AF8-8C2E-A3C8BC3158E4}"/>
              </a:ext>
            </a:extLst>
          </p:cNvPr>
          <p:cNvPicPr>
            <a:picLocks noChangeAspect="1"/>
          </p:cNvPicPr>
          <p:nvPr/>
        </p:nvPicPr>
        <p:blipFill rotWithShape="1">
          <a:blip r:embed="rId6"/>
          <a:srcRect t="2786" r="1" b="2872"/>
          <a:stretch/>
        </p:blipFill>
        <p:spPr>
          <a:xfrm>
            <a:off x="4190180" y="2422095"/>
            <a:ext cx="3794760" cy="2013804"/>
          </a:xfrm>
          <a:prstGeom prst="rect">
            <a:avLst/>
          </a:prstGeom>
        </p:spPr>
      </p:pic>
      <p:pic>
        <p:nvPicPr>
          <p:cNvPr id="4" name="Picture 3">
            <a:extLst>
              <a:ext uri="{FF2B5EF4-FFF2-40B4-BE49-F238E27FC236}">
                <a16:creationId xmlns:a16="http://schemas.microsoft.com/office/drawing/2014/main" id="{1CA798DD-FDA4-4D27-BA3A-7A2FA953C7BF}"/>
              </a:ext>
            </a:extLst>
          </p:cNvPr>
          <p:cNvPicPr>
            <a:picLocks noChangeAspect="1"/>
          </p:cNvPicPr>
          <p:nvPr/>
        </p:nvPicPr>
        <p:blipFill rotWithShape="1">
          <a:blip r:embed="rId7"/>
          <a:srcRect r="1" b="4105"/>
          <a:stretch/>
        </p:blipFill>
        <p:spPr>
          <a:xfrm>
            <a:off x="8093394" y="2422097"/>
            <a:ext cx="3794760" cy="2010551"/>
          </a:xfrm>
          <a:prstGeom prst="rect">
            <a:avLst/>
          </a:prstGeom>
        </p:spPr>
      </p:pic>
      <p:sp>
        <p:nvSpPr>
          <p:cNvPr id="12" name="TextBox 11">
            <a:extLst>
              <a:ext uri="{FF2B5EF4-FFF2-40B4-BE49-F238E27FC236}">
                <a16:creationId xmlns:a16="http://schemas.microsoft.com/office/drawing/2014/main" id="{304F7B77-AFAA-4119-B295-79A297F08E15}"/>
              </a:ext>
            </a:extLst>
          </p:cNvPr>
          <p:cNvSpPr txBox="1"/>
          <p:nvPr/>
        </p:nvSpPr>
        <p:spPr>
          <a:xfrm>
            <a:off x="513976" y="5730426"/>
            <a:ext cx="5874870" cy="1015663"/>
          </a:xfrm>
          <a:prstGeom prst="rect">
            <a:avLst/>
          </a:prstGeom>
          <a:noFill/>
        </p:spPr>
        <p:txBody>
          <a:bodyPr wrap="square" rtlCol="0">
            <a:spAutoFit/>
          </a:bodyPr>
          <a:lstStyle/>
          <a:p>
            <a:r>
              <a:rPr lang="en-GB" sz="2000" dirty="0">
                <a:solidFill>
                  <a:schemeClr val="bg1"/>
                </a:solidFill>
              </a:rPr>
              <a:t>What does each picture represent?</a:t>
            </a:r>
          </a:p>
          <a:p>
            <a:r>
              <a:rPr lang="en-GB" sz="2000" dirty="0">
                <a:solidFill>
                  <a:schemeClr val="bg1"/>
                </a:solidFill>
              </a:rPr>
              <a:t>What healthy things do you like to do which make you happy?</a:t>
            </a:r>
          </a:p>
        </p:txBody>
      </p:sp>
      <p:sp>
        <p:nvSpPr>
          <p:cNvPr id="13" name="TextBox 12">
            <a:extLst>
              <a:ext uri="{FF2B5EF4-FFF2-40B4-BE49-F238E27FC236}">
                <a16:creationId xmlns:a16="http://schemas.microsoft.com/office/drawing/2014/main" id="{057CE2C6-E279-47B4-AFD4-CFF5132023BF}"/>
              </a:ext>
            </a:extLst>
          </p:cNvPr>
          <p:cNvSpPr txBox="1"/>
          <p:nvPr/>
        </p:nvSpPr>
        <p:spPr>
          <a:xfrm>
            <a:off x="317636" y="0"/>
            <a:ext cx="116720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schemeClr val="bg1"/>
                </a:solidFill>
                <a:effectLst/>
                <a:uLnTx/>
                <a:uFillTx/>
                <a:latin typeface="Gadugi" panose="020B0502040204020203" pitchFamily="34" charset="0"/>
                <a:ea typeface="Gadugi" panose="020B0502040204020203" pitchFamily="34" charset="0"/>
              </a:rPr>
              <a:t>    Exercise			       Sleep and rest		                          Talking to someone</a:t>
            </a:r>
          </a:p>
        </p:txBody>
      </p:sp>
      <p:sp>
        <p:nvSpPr>
          <p:cNvPr id="18" name="TextBox 17">
            <a:extLst>
              <a:ext uri="{FF2B5EF4-FFF2-40B4-BE49-F238E27FC236}">
                <a16:creationId xmlns:a16="http://schemas.microsoft.com/office/drawing/2014/main" id="{B8C5A70E-EDB1-4EF1-8FFA-AC48D91D9786}"/>
              </a:ext>
            </a:extLst>
          </p:cNvPr>
          <p:cNvSpPr txBox="1"/>
          <p:nvPr/>
        </p:nvSpPr>
        <p:spPr>
          <a:xfrm>
            <a:off x="236983" y="4372616"/>
            <a:ext cx="116720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Doing things that make you happy	             Focusing on your strengths		  Healthy eating/regular meals</a:t>
            </a:r>
          </a:p>
        </p:txBody>
      </p:sp>
      <p:sp>
        <p:nvSpPr>
          <p:cNvPr id="14" name="TextBox 13">
            <a:extLst>
              <a:ext uri="{FF2B5EF4-FFF2-40B4-BE49-F238E27FC236}">
                <a16:creationId xmlns:a16="http://schemas.microsoft.com/office/drawing/2014/main" id="{3B758CA9-C2A7-43D7-8B53-D6E9EAEB81B0}"/>
              </a:ext>
            </a:extLst>
          </p:cNvPr>
          <p:cNvSpPr txBox="1"/>
          <p:nvPr/>
        </p:nvSpPr>
        <p:spPr>
          <a:xfrm>
            <a:off x="6912677" y="4981588"/>
            <a:ext cx="4937189" cy="1477328"/>
          </a:xfrm>
          <a:prstGeom prst="rect">
            <a:avLst/>
          </a:prstGeom>
          <a:solidFill>
            <a:srgbClr val="7030A0"/>
          </a:solidFill>
        </p:spPr>
        <p:txBody>
          <a:bodyPr wrap="square" rtlCol="0">
            <a:spAutoFit/>
          </a:bodyPr>
          <a:lstStyle/>
          <a:p>
            <a:pPr lvl="0" algn="ctr"/>
            <a:r>
              <a:rPr lang="en-GB" b="1" u="sng" dirty="0">
                <a:solidFill>
                  <a:schemeClr val="bg1"/>
                </a:solidFill>
              </a:rPr>
              <a:t>Task </a:t>
            </a:r>
            <a:r>
              <a:rPr lang="en-GB" b="1" i="1" dirty="0">
                <a:solidFill>
                  <a:schemeClr val="bg1"/>
                </a:solidFill>
              </a:rPr>
              <a:t>(4 min)</a:t>
            </a:r>
          </a:p>
          <a:p>
            <a:pPr lvl="0"/>
            <a:r>
              <a:rPr lang="en-GB" dirty="0">
                <a:solidFill>
                  <a:schemeClr val="bg1"/>
                </a:solidFill>
              </a:rPr>
              <a:t>Write down:</a:t>
            </a:r>
          </a:p>
          <a:p>
            <a:pPr marL="285750" lvl="0" indent="-285750">
              <a:buFont typeface="Arial" panose="020B0604020202020204" pitchFamily="34" charset="0"/>
              <a:buChar char="•"/>
            </a:pPr>
            <a:r>
              <a:rPr lang="en-GB" dirty="0">
                <a:solidFill>
                  <a:schemeClr val="bg1"/>
                </a:solidFill>
              </a:rPr>
              <a:t>What can you do which you enjoy</a:t>
            </a:r>
          </a:p>
          <a:p>
            <a:pPr marL="285750" lvl="0" indent="-285750">
              <a:buFont typeface="Arial" panose="020B0604020202020204" pitchFamily="34" charset="0"/>
              <a:buChar char="•"/>
            </a:pPr>
            <a:r>
              <a:rPr lang="en-GB" dirty="0">
                <a:solidFill>
                  <a:schemeClr val="bg1"/>
                </a:solidFill>
              </a:rPr>
              <a:t>Your strengths</a:t>
            </a:r>
          </a:p>
          <a:p>
            <a:pPr marL="285750" lvl="0" indent="-285750">
              <a:buFont typeface="Arial" panose="020B0604020202020204" pitchFamily="34" charset="0"/>
              <a:buChar char="•"/>
            </a:pPr>
            <a:r>
              <a:rPr lang="en-GB" dirty="0">
                <a:solidFill>
                  <a:schemeClr val="bg1"/>
                </a:solidFill>
              </a:rPr>
              <a:t>Your day routine</a:t>
            </a:r>
            <a:endParaRPr kumimoji="0" lang="en-GB" sz="1800" b="0" i="0"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282651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8D8C0-8DF2-4471-BA8F-21EBE151899C}"/>
              </a:ext>
            </a:extLst>
          </p:cNvPr>
          <p:cNvSpPr>
            <a:spLocks noGrp="1"/>
          </p:cNvSpPr>
          <p:nvPr>
            <p:ph type="title" idx="4294967295"/>
          </p:nvPr>
        </p:nvSpPr>
        <p:spPr>
          <a:xfrm>
            <a:off x="966952" y="1204108"/>
            <a:ext cx="2669406" cy="1781175"/>
          </a:xfrm>
        </p:spPr>
        <p:txBody>
          <a:bodyPr vert="horz" lIns="91440" tIns="45720" rIns="91440" bIns="45720" rtlCol="0" anchor="ctr">
            <a:normAutofit/>
          </a:bodyPr>
          <a:lstStyle/>
          <a:p>
            <a:r>
              <a:rPr lang="en-US" sz="3200" b="1" kern="1200" dirty="0">
                <a:solidFill>
                  <a:srgbClr val="FFFFFF"/>
                </a:solidFill>
                <a:latin typeface="Gadugi" panose="020B0502040204020203" pitchFamily="34" charset="0"/>
                <a:ea typeface="Gadugi" panose="020B0502040204020203" pitchFamily="34" charset="0"/>
              </a:rPr>
              <a:t>Top apps to deal with stress</a:t>
            </a:r>
          </a:p>
        </p:txBody>
      </p:sp>
      <p:sp>
        <p:nvSpPr>
          <p:cNvPr id="3" name="Content Placeholder 2">
            <a:extLst>
              <a:ext uri="{FF2B5EF4-FFF2-40B4-BE49-F238E27FC236}">
                <a16:creationId xmlns:a16="http://schemas.microsoft.com/office/drawing/2014/main" id="{1AB0A98C-E2D9-4ECA-9502-667382D0E6B4}"/>
              </a:ext>
            </a:extLst>
          </p:cNvPr>
          <p:cNvSpPr>
            <a:spLocks noGrp="1"/>
          </p:cNvSpPr>
          <p:nvPr>
            <p:ph idx="4294967295"/>
          </p:nvPr>
        </p:nvSpPr>
        <p:spPr>
          <a:xfrm>
            <a:off x="1691694" y="4336049"/>
            <a:ext cx="5781348" cy="2976156"/>
          </a:xfrm>
        </p:spPr>
        <p:txBody>
          <a:bodyPr vert="horz" lIns="91440" tIns="45720" rIns="91440" bIns="45720" rtlCol="0">
            <a:normAutofit/>
          </a:bodyPr>
          <a:lstStyle/>
          <a:p>
            <a:r>
              <a:rPr lang="en-US" sz="1800" b="1" dirty="0">
                <a:latin typeface="Gadugi" panose="020B0502040204020203" pitchFamily="34" charset="0"/>
                <a:ea typeface="Gadugi" panose="020B0502040204020203" pitchFamily="34" charset="0"/>
                <a:hlinkClick r:id="rId2"/>
              </a:rPr>
              <a:t>Calm:</a:t>
            </a:r>
            <a:r>
              <a:rPr lang="en-US" sz="1800" dirty="0">
                <a:latin typeface="Gadugi" panose="020B0502040204020203" pitchFamily="34" charset="0"/>
                <a:ea typeface="Gadugi" panose="020B0502040204020203" pitchFamily="34" charset="0"/>
              </a:rPr>
              <a:t> </a:t>
            </a:r>
            <a:r>
              <a:rPr lang="en-US" sz="1800" dirty="0">
                <a:solidFill>
                  <a:srgbClr val="7030A0"/>
                </a:solidFill>
                <a:latin typeface="Gadugi" panose="020B0502040204020203" pitchFamily="34" charset="0"/>
                <a:ea typeface="Gadugi" panose="020B0502040204020203" pitchFamily="34" charset="0"/>
              </a:rPr>
              <a:t>guided meditations and sleep stories to ease stress and improve sleep</a:t>
            </a:r>
          </a:p>
          <a:p>
            <a:r>
              <a:rPr lang="en-US" sz="1800" b="1" dirty="0">
                <a:latin typeface="Gadugi" panose="020B0502040204020203" pitchFamily="34" charset="0"/>
                <a:ea typeface="Gadugi" panose="020B0502040204020203" pitchFamily="34" charset="0"/>
                <a:hlinkClick r:id="rId3"/>
              </a:rPr>
              <a:t>Headspace</a:t>
            </a:r>
            <a:r>
              <a:rPr lang="en-US" sz="1800" dirty="0">
                <a:latin typeface="Gadugi" panose="020B0502040204020203" pitchFamily="34" charset="0"/>
                <a:ea typeface="Gadugi" panose="020B0502040204020203" pitchFamily="34" charset="0"/>
              </a:rPr>
              <a:t>: </a:t>
            </a:r>
            <a:r>
              <a:rPr lang="en-US" sz="1800" dirty="0">
                <a:solidFill>
                  <a:srgbClr val="7030A0"/>
                </a:solidFill>
                <a:latin typeface="Gadugi" panose="020B0502040204020203" pitchFamily="34" charset="0"/>
                <a:ea typeface="Gadugi" panose="020B0502040204020203" pitchFamily="34" charset="0"/>
              </a:rPr>
              <a:t>train your mind for a healthier, happier life by reducing daily anxieties and stresses</a:t>
            </a:r>
          </a:p>
          <a:p>
            <a:r>
              <a:rPr lang="en-US" sz="1800" b="1" dirty="0">
                <a:latin typeface="Gadugi" panose="020B0502040204020203" pitchFamily="34" charset="0"/>
                <a:ea typeface="Gadugi" panose="020B0502040204020203" pitchFamily="34" charset="0"/>
                <a:hlinkClick r:id="rId4"/>
              </a:rPr>
              <a:t>Breathe2Relax</a:t>
            </a:r>
            <a:r>
              <a:rPr lang="en-US" sz="1800" dirty="0">
                <a:latin typeface="Gadugi" panose="020B0502040204020203" pitchFamily="34" charset="0"/>
                <a:ea typeface="Gadugi" panose="020B0502040204020203" pitchFamily="34" charset="0"/>
              </a:rPr>
              <a:t>: </a:t>
            </a:r>
            <a:r>
              <a:rPr lang="en-US" sz="1800" dirty="0">
                <a:solidFill>
                  <a:srgbClr val="7030A0"/>
                </a:solidFill>
                <a:latin typeface="Gadugi" panose="020B0502040204020203" pitchFamily="34" charset="0"/>
                <a:ea typeface="Gadugi" panose="020B0502040204020203" pitchFamily="34" charset="0"/>
              </a:rPr>
              <a:t>portable stress management tool</a:t>
            </a:r>
          </a:p>
          <a:p>
            <a:endParaRPr lang="en-US" sz="1600" dirty="0"/>
          </a:p>
        </p:txBody>
      </p:sp>
      <p:pic>
        <p:nvPicPr>
          <p:cNvPr id="7" name="Picture 6" descr="A picture containing vector graphics&#10;&#10;Description automatically generated">
            <a:extLst>
              <a:ext uri="{FF2B5EF4-FFF2-40B4-BE49-F238E27FC236}">
                <a16:creationId xmlns:a16="http://schemas.microsoft.com/office/drawing/2014/main" id="{28C80531-990B-4513-A3E6-105060B55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743" y="346759"/>
            <a:ext cx="4268731" cy="2845821"/>
          </a:xfrm>
          <a:prstGeom prst="rect">
            <a:avLst/>
          </a:prstGeom>
        </p:spPr>
      </p:pic>
      <p:sp>
        <p:nvSpPr>
          <p:cNvPr id="8" name="TextBox 7">
            <a:extLst>
              <a:ext uri="{FF2B5EF4-FFF2-40B4-BE49-F238E27FC236}">
                <a16:creationId xmlns:a16="http://schemas.microsoft.com/office/drawing/2014/main" id="{1C69AC61-6968-4F27-95FC-9DBED1ED4062}"/>
              </a:ext>
            </a:extLst>
          </p:cNvPr>
          <p:cNvSpPr txBox="1"/>
          <p:nvPr/>
        </p:nvSpPr>
        <p:spPr>
          <a:xfrm>
            <a:off x="500743" y="2939630"/>
            <a:ext cx="4268731" cy="460248"/>
          </a:xfrm>
          <a:prstGeom prst="rect">
            <a:avLst/>
          </a:prstGeom>
          <a:solidFill>
            <a:srgbClr val="000000">
              <a:alpha val="50000"/>
            </a:srgbClr>
          </a:solidFill>
          <a:ln>
            <a:noFill/>
          </a:ln>
        </p:spPr>
        <p:txBody>
          <a:bodyPr wrap="square" rtlCol="0">
            <a:noAutofit/>
          </a:bodyPr>
          <a:lstStyle/>
          <a:p>
            <a:pPr marL="0" marR="0" lvl="0" indent="0" algn="ctr" defTabSz="914400" rtl="0" eaLnBrk="1" fontAlgn="auto" latinLnBrk="0" hangingPunct="1">
              <a:spcBef>
                <a:spcPts val="0"/>
              </a:spcBef>
              <a:spcAft>
                <a:spcPts val="600"/>
              </a:spcAft>
              <a:buClrTx/>
              <a:buSzTx/>
              <a:buFontTx/>
              <a:buNone/>
              <a:tabLst/>
              <a:defRPr/>
            </a:pPr>
            <a:r>
              <a:rPr kumimoji="0" lang="en-GB" sz="1300" b="0" i="0" u="none" strike="noStrike" kern="1200" cap="none" spc="0" normalizeH="0" baseline="0" noProof="0" dirty="0">
                <a:ln>
                  <a:noFill/>
                </a:ln>
                <a:solidFill>
                  <a:srgbClr val="FFFFFF"/>
                </a:solidFill>
                <a:effectLst/>
                <a:uLnTx/>
                <a:uFillTx/>
              </a:rPr>
              <a:t>Remember what the video said – remember to breathe </a:t>
            </a:r>
          </a:p>
        </p:txBody>
      </p:sp>
      <p:sp>
        <p:nvSpPr>
          <p:cNvPr id="4" name="Rectangle 3">
            <a:extLst>
              <a:ext uri="{FF2B5EF4-FFF2-40B4-BE49-F238E27FC236}">
                <a16:creationId xmlns:a16="http://schemas.microsoft.com/office/drawing/2014/main" id="{284C21F9-18FB-43D3-88CA-7D355AB8F42F}"/>
              </a:ext>
            </a:extLst>
          </p:cNvPr>
          <p:cNvSpPr/>
          <p:nvPr/>
        </p:nvSpPr>
        <p:spPr>
          <a:xfrm>
            <a:off x="8793571" y="1968497"/>
            <a:ext cx="3487455" cy="954107"/>
          </a:xfrm>
          <a:prstGeom prst="rect">
            <a:avLst/>
          </a:prstGeom>
        </p:spPr>
        <p:txBody>
          <a:bodyPr wrap="square">
            <a:spAutoFit/>
          </a:bodyPr>
          <a:lstStyle/>
          <a:p>
            <a:r>
              <a:rPr lang="en-US" sz="2800" b="1" dirty="0">
                <a:solidFill>
                  <a:srgbClr val="FFFFFF"/>
                </a:solidFill>
                <a:latin typeface="Gadugi" panose="020B0502040204020203" pitchFamily="34" charset="0"/>
                <a:ea typeface="Gadugi" panose="020B0502040204020203" pitchFamily="34" charset="0"/>
              </a:rPr>
              <a:t>Top apps to deal with stress</a:t>
            </a:r>
            <a:endParaRPr lang="en-GB" sz="2800" dirty="0"/>
          </a:p>
        </p:txBody>
      </p:sp>
    </p:spTree>
    <p:extLst>
      <p:ext uri="{BB962C8B-B14F-4D97-AF65-F5344CB8AC3E}">
        <p14:creationId xmlns:p14="http://schemas.microsoft.com/office/powerpoint/2010/main" val="144754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DC9CA-4856-4610-8596-19457B99DD01}"/>
              </a:ext>
            </a:extLst>
          </p:cNvPr>
          <p:cNvSpPr>
            <a:spLocks noGrp="1"/>
          </p:cNvSpPr>
          <p:nvPr>
            <p:ph type="title" idx="4294967295"/>
          </p:nvPr>
        </p:nvSpPr>
        <p:spPr>
          <a:xfrm>
            <a:off x="209176" y="274635"/>
            <a:ext cx="10515600" cy="646112"/>
          </a:xfrm>
        </p:spPr>
        <p:txBody>
          <a:bodyPr>
            <a:normAutofit fontScale="90000"/>
          </a:bodyPr>
          <a:lstStyle/>
          <a:p>
            <a:r>
              <a:rPr lang="en-GB" b="1" dirty="0">
                <a:solidFill>
                  <a:schemeClr val="bg1"/>
                </a:solidFill>
                <a:latin typeface="Gadugi" panose="020B0502040204020203" pitchFamily="34" charset="0"/>
                <a:ea typeface="Gadugi" panose="020B0502040204020203" pitchFamily="34" charset="0"/>
              </a:rPr>
              <a:t>Bullet Journals</a:t>
            </a:r>
          </a:p>
        </p:txBody>
      </p:sp>
      <p:sp>
        <p:nvSpPr>
          <p:cNvPr id="3" name="Content Placeholder 2">
            <a:extLst>
              <a:ext uri="{FF2B5EF4-FFF2-40B4-BE49-F238E27FC236}">
                <a16:creationId xmlns:a16="http://schemas.microsoft.com/office/drawing/2014/main" id="{28ADD87B-FFF9-4DBE-90D8-F3C8225238F4}"/>
              </a:ext>
            </a:extLst>
          </p:cNvPr>
          <p:cNvSpPr>
            <a:spLocks noGrp="1"/>
          </p:cNvSpPr>
          <p:nvPr>
            <p:ph idx="4294967295"/>
          </p:nvPr>
        </p:nvSpPr>
        <p:spPr>
          <a:xfrm>
            <a:off x="105989" y="1069975"/>
            <a:ext cx="10409611" cy="662915"/>
          </a:xfrm>
        </p:spPr>
        <p:txBody>
          <a:bodyPr>
            <a:noAutofit/>
          </a:bodyPr>
          <a:lstStyle/>
          <a:p>
            <a:r>
              <a:rPr lang="en-GB" sz="2400" b="1" dirty="0">
                <a:solidFill>
                  <a:schemeClr val="bg1"/>
                </a:solidFill>
                <a:latin typeface="Gadugi" panose="020B0502040204020203" pitchFamily="34" charset="0"/>
                <a:ea typeface="Gadugi" panose="020B0502040204020203" pitchFamily="34" charset="0"/>
              </a:rPr>
              <a:t>Organising also helps stress levels – here is a strategy which may work for you</a:t>
            </a:r>
          </a:p>
        </p:txBody>
      </p:sp>
      <p:pic>
        <p:nvPicPr>
          <p:cNvPr id="4" name="Online Media 3" title="Bullet Journal Your Way">
            <a:hlinkClick r:id="" action="ppaction://media"/>
            <a:extLst>
              <a:ext uri="{FF2B5EF4-FFF2-40B4-BE49-F238E27FC236}">
                <a16:creationId xmlns:a16="http://schemas.microsoft.com/office/drawing/2014/main" id="{30A7B42F-5160-4B30-9741-A0119CC8400D}"/>
              </a:ext>
            </a:extLst>
          </p:cNvPr>
          <p:cNvPicPr>
            <a:picLocks noRot="1" noChangeAspect="1"/>
          </p:cNvPicPr>
          <p:nvPr>
            <a:videoFile r:link="rId1"/>
          </p:nvPr>
        </p:nvPicPr>
        <p:blipFill>
          <a:blip r:embed="rId3"/>
          <a:stretch>
            <a:fillRect/>
          </a:stretch>
        </p:blipFill>
        <p:spPr>
          <a:xfrm>
            <a:off x="209176" y="1821545"/>
            <a:ext cx="8673320" cy="4900426"/>
          </a:xfrm>
          <a:prstGeom prst="rect">
            <a:avLst/>
          </a:prstGeom>
        </p:spPr>
      </p:pic>
      <p:sp>
        <p:nvSpPr>
          <p:cNvPr id="5" name="TextBox 4">
            <a:extLst>
              <a:ext uri="{FF2B5EF4-FFF2-40B4-BE49-F238E27FC236}">
                <a16:creationId xmlns:a16="http://schemas.microsoft.com/office/drawing/2014/main" id="{8A74DF3B-36FC-4A2A-8BFE-5C8F9212EB0A}"/>
              </a:ext>
            </a:extLst>
          </p:cNvPr>
          <p:cNvSpPr txBox="1"/>
          <p:nvPr/>
        </p:nvSpPr>
        <p:spPr>
          <a:xfrm>
            <a:off x="9188823" y="2677458"/>
            <a:ext cx="2653553" cy="2585323"/>
          </a:xfrm>
          <a:prstGeom prst="rect">
            <a:avLst/>
          </a:prstGeom>
          <a:solidFill>
            <a:srgbClr val="7030A0"/>
          </a:solidFill>
        </p:spPr>
        <p:txBody>
          <a:bodyPr wrap="square" rtlCol="0">
            <a:spAutoFit/>
          </a:bodyPr>
          <a:lstStyle/>
          <a:p>
            <a:r>
              <a:rPr lang="en-GB" dirty="0">
                <a:solidFill>
                  <a:schemeClr val="bg1"/>
                </a:solidFill>
              </a:rPr>
              <a:t>Would this work for you?</a:t>
            </a:r>
          </a:p>
          <a:p>
            <a:endParaRPr lang="en-GB" dirty="0">
              <a:solidFill>
                <a:schemeClr val="bg1"/>
              </a:solidFill>
            </a:endParaRPr>
          </a:p>
          <a:p>
            <a:r>
              <a:rPr lang="en-GB" dirty="0">
                <a:solidFill>
                  <a:schemeClr val="bg1"/>
                </a:solidFill>
              </a:rPr>
              <a:t>If no why not? (justify your answer)</a:t>
            </a:r>
          </a:p>
          <a:p>
            <a:endParaRPr lang="en-GB" dirty="0">
              <a:solidFill>
                <a:schemeClr val="bg1"/>
              </a:solidFill>
            </a:endParaRPr>
          </a:p>
          <a:p>
            <a:r>
              <a:rPr lang="en-GB" dirty="0">
                <a:solidFill>
                  <a:schemeClr val="bg1"/>
                </a:solidFill>
              </a:rPr>
              <a:t>If yes – what are your next steps to bullet journaling?</a:t>
            </a:r>
          </a:p>
          <a:p>
            <a:endParaRPr lang="en-GB" dirty="0">
              <a:solidFill>
                <a:schemeClr val="bg1"/>
              </a:solidFill>
            </a:endParaRPr>
          </a:p>
          <a:p>
            <a:r>
              <a:rPr lang="en-GB" dirty="0">
                <a:solidFill>
                  <a:schemeClr val="bg1"/>
                </a:solidFill>
              </a:rPr>
              <a:t>Find out more </a:t>
            </a:r>
            <a:r>
              <a:rPr lang="en-GB" dirty="0">
                <a:solidFill>
                  <a:schemeClr val="bg1"/>
                </a:solidFill>
                <a:hlinkClick r:id="rId4">
                  <a:extLst>
                    <a:ext uri="{A12FA001-AC4F-418D-AE19-62706E023703}">
                      <ahyp:hlinkClr xmlns:ahyp="http://schemas.microsoft.com/office/drawing/2018/hyperlinkcolor" val="tx"/>
                    </a:ext>
                  </a:extLst>
                </a:hlinkClick>
              </a:rPr>
              <a:t>here</a:t>
            </a:r>
            <a:endParaRPr lang="en-GB" dirty="0">
              <a:solidFill>
                <a:schemeClr val="bg1"/>
              </a:solidFill>
            </a:endParaRPr>
          </a:p>
        </p:txBody>
      </p:sp>
    </p:spTree>
    <p:extLst>
      <p:ext uri="{BB962C8B-B14F-4D97-AF65-F5344CB8AC3E}">
        <p14:creationId xmlns:p14="http://schemas.microsoft.com/office/powerpoint/2010/main" val="416799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7B8B-8531-4144-9E3F-B5416D5A23B8}"/>
              </a:ext>
            </a:extLst>
          </p:cNvPr>
          <p:cNvSpPr>
            <a:spLocks noGrp="1"/>
          </p:cNvSpPr>
          <p:nvPr>
            <p:ph type="title" idx="4294967295"/>
          </p:nvPr>
        </p:nvSpPr>
        <p:spPr>
          <a:xfrm>
            <a:off x="294853" y="259082"/>
            <a:ext cx="4237384" cy="1676400"/>
          </a:xfrm>
        </p:spPr>
        <p:txBody>
          <a:bodyPr>
            <a:normAutofit/>
          </a:bodyPr>
          <a:lstStyle/>
          <a:p>
            <a:r>
              <a:rPr lang="en-GB" sz="3600" b="1" dirty="0">
                <a:solidFill>
                  <a:schemeClr val="bg1"/>
                </a:solidFill>
                <a:latin typeface="Gadugi" panose="020B0502040204020203" pitchFamily="34" charset="0"/>
                <a:ea typeface="Gadugi" panose="020B0502040204020203" pitchFamily="34" charset="0"/>
              </a:rPr>
              <a:t>Making a change</a:t>
            </a:r>
          </a:p>
        </p:txBody>
      </p:sp>
      <p:sp>
        <p:nvSpPr>
          <p:cNvPr id="3" name="Content Placeholder 2">
            <a:extLst>
              <a:ext uri="{FF2B5EF4-FFF2-40B4-BE49-F238E27FC236}">
                <a16:creationId xmlns:a16="http://schemas.microsoft.com/office/drawing/2014/main" id="{5A059755-5651-4F3E-96F2-165A7512C22E}"/>
              </a:ext>
            </a:extLst>
          </p:cNvPr>
          <p:cNvSpPr>
            <a:spLocks noGrp="1"/>
          </p:cNvSpPr>
          <p:nvPr>
            <p:ph idx="4294967295"/>
          </p:nvPr>
        </p:nvSpPr>
        <p:spPr>
          <a:xfrm>
            <a:off x="160669" y="1251743"/>
            <a:ext cx="4070350" cy="4354513"/>
          </a:xfrm>
        </p:spPr>
        <p:txBody>
          <a:bodyPr>
            <a:normAutofit/>
          </a:bodyPr>
          <a:lstStyle/>
          <a:p>
            <a:r>
              <a:rPr lang="en-GB" sz="1800" b="1" dirty="0">
                <a:solidFill>
                  <a:schemeClr val="bg1"/>
                </a:solidFill>
                <a:latin typeface="Gadugi" panose="020B0502040204020203" pitchFamily="34" charset="0"/>
                <a:ea typeface="Gadugi" panose="020B0502040204020203" pitchFamily="34" charset="0"/>
              </a:rPr>
              <a:t>What will your change be? How are you going to manage your stress?</a:t>
            </a:r>
          </a:p>
          <a:p>
            <a:r>
              <a:rPr lang="en-GB" sz="1800" b="1" dirty="0">
                <a:solidFill>
                  <a:schemeClr val="bg1"/>
                </a:solidFill>
                <a:latin typeface="Gadugi" panose="020B0502040204020203" pitchFamily="34" charset="0"/>
                <a:ea typeface="Gadugi" panose="020B0502040204020203" pitchFamily="34" charset="0"/>
              </a:rPr>
              <a:t>On the right is the 5 steps of change</a:t>
            </a:r>
          </a:p>
          <a:p>
            <a:r>
              <a:rPr lang="en-GB" sz="1800" b="1" dirty="0">
                <a:solidFill>
                  <a:schemeClr val="bg1"/>
                </a:solidFill>
                <a:latin typeface="Gadugi" panose="020B0502040204020203" pitchFamily="34" charset="0"/>
                <a:ea typeface="Gadugi" panose="020B0502040204020203" pitchFamily="34" charset="0"/>
              </a:rPr>
              <a:t>Document an example of how you may fit into these stages, and what action are you going to take using todays session.</a:t>
            </a:r>
          </a:p>
          <a:p>
            <a:pPr marL="0" indent="0">
              <a:buNone/>
            </a:pPr>
            <a:endParaRPr lang="en-GB" sz="1800" b="1" i="1" dirty="0">
              <a:solidFill>
                <a:schemeClr val="bg1"/>
              </a:solidFill>
              <a:latin typeface="Gadugi" panose="020B0502040204020203" pitchFamily="34" charset="0"/>
              <a:ea typeface="Gadugi" panose="020B0502040204020203" pitchFamily="34" charset="0"/>
            </a:endParaRPr>
          </a:p>
          <a:p>
            <a:pPr marL="0" indent="0">
              <a:buNone/>
            </a:pPr>
            <a:r>
              <a:rPr lang="en-GB" sz="1800" b="1" i="1" dirty="0">
                <a:solidFill>
                  <a:schemeClr val="bg1"/>
                </a:solidFill>
                <a:latin typeface="Gadugi" panose="020B0502040204020203" pitchFamily="34" charset="0"/>
                <a:ea typeface="Gadugi" panose="020B0502040204020203" pitchFamily="34" charset="0"/>
              </a:rPr>
              <a:t>You can message me your behaviour change via Team message and we can discuss in tutorial </a:t>
            </a:r>
          </a:p>
        </p:txBody>
      </p:sp>
      <p:pic>
        <p:nvPicPr>
          <p:cNvPr id="2050" name="Picture 2" descr="5 Stages of Change | Motivational interviewing, Behavior change, Behavioral  therapy">
            <a:extLst>
              <a:ext uri="{FF2B5EF4-FFF2-40B4-BE49-F238E27FC236}">
                <a16:creationId xmlns:a16="http://schemas.microsoft.com/office/drawing/2014/main" id="{D795E564-F33B-4E6F-A2E8-D51439C339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50" r="2" b="2"/>
          <a:stretch/>
        </p:blipFill>
        <p:spPr bwMode="auto">
          <a:xfrm>
            <a:off x="4242622" y="1097282"/>
            <a:ext cx="6276250" cy="557783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23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2DA2-E2EE-41C4-B7EB-2BB139B5BD9A}"/>
              </a:ext>
            </a:extLst>
          </p:cNvPr>
          <p:cNvSpPr>
            <a:spLocks noGrp="1"/>
          </p:cNvSpPr>
          <p:nvPr>
            <p:ph type="title" idx="4294967295"/>
          </p:nvPr>
        </p:nvSpPr>
        <p:spPr>
          <a:xfrm>
            <a:off x="225084" y="1965127"/>
            <a:ext cx="3568700" cy="4951412"/>
          </a:xfrm>
        </p:spPr>
        <p:txBody>
          <a:bodyPr>
            <a:normAutofit/>
          </a:bodyPr>
          <a:lstStyle/>
          <a:p>
            <a:r>
              <a:rPr lang="en-GB" b="1" dirty="0">
                <a:solidFill>
                  <a:schemeClr val="bg1"/>
                </a:solidFill>
                <a:latin typeface="Gadugi" panose="020B0502040204020203" pitchFamily="34" charset="0"/>
                <a:ea typeface="Gadugi" panose="020B0502040204020203" pitchFamily="34" charset="0"/>
              </a:rPr>
              <a:t>Extra Resources</a:t>
            </a:r>
          </a:p>
        </p:txBody>
      </p:sp>
      <p:graphicFrame>
        <p:nvGraphicFramePr>
          <p:cNvPr id="5" name="Content Placeholder 2">
            <a:extLst>
              <a:ext uri="{FF2B5EF4-FFF2-40B4-BE49-F238E27FC236}">
                <a16:creationId xmlns:a16="http://schemas.microsoft.com/office/drawing/2014/main" id="{46DD7AA1-E636-4710-AC90-10C115E565DC}"/>
              </a:ext>
            </a:extLst>
          </p:cNvPr>
          <p:cNvGraphicFramePr>
            <a:graphicFrameLocks noGrp="1"/>
          </p:cNvGraphicFramePr>
          <p:nvPr>
            <p:ph idx="4294967295"/>
            <p:extLst>
              <p:ext uri="{D42A27DB-BD31-4B8C-83A1-F6EECF244321}">
                <p14:modId xmlns:p14="http://schemas.microsoft.com/office/powerpoint/2010/main" val="2121114656"/>
              </p:ext>
            </p:extLst>
          </p:nvPr>
        </p:nvGraphicFramePr>
        <p:xfrm>
          <a:off x="5943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1243B756-47D7-4F59-8E01-1FA687AEB9B7}"/>
              </a:ext>
            </a:extLst>
          </p:cNvPr>
          <p:cNvSpPr txBox="1"/>
          <p:nvPr/>
        </p:nvSpPr>
        <p:spPr>
          <a:xfrm>
            <a:off x="6096000" y="5393591"/>
            <a:ext cx="5261956" cy="830997"/>
          </a:xfrm>
          <a:prstGeom prst="rect">
            <a:avLst/>
          </a:prstGeom>
          <a:noFill/>
        </p:spPr>
        <p:txBody>
          <a:bodyPr wrap="square" rtlCol="0">
            <a:spAutoFit/>
          </a:bodyPr>
          <a:lstStyle/>
          <a:p>
            <a:r>
              <a:rPr lang="en-GB" sz="1600" dirty="0">
                <a:solidFill>
                  <a:schemeClr val="bg1"/>
                </a:solidFill>
              </a:rPr>
              <a:t>A link to video of a 17 year old discussing her anxiety triggered by exam pressure, she also explores strategies which have helped her - </a:t>
            </a:r>
            <a:r>
              <a:rPr lang="en-GB" sz="1600" dirty="0">
                <a:hlinkClick r:id="rId7"/>
              </a:rPr>
              <a:t>link</a:t>
            </a:r>
            <a:endParaRPr lang="en-GB" sz="1600" dirty="0"/>
          </a:p>
        </p:txBody>
      </p:sp>
      <p:sp>
        <p:nvSpPr>
          <p:cNvPr id="8" name="TextBox 7">
            <a:extLst>
              <a:ext uri="{FF2B5EF4-FFF2-40B4-BE49-F238E27FC236}">
                <a16:creationId xmlns:a16="http://schemas.microsoft.com/office/drawing/2014/main" id="{1464A829-3092-4C8A-9FEE-E36A1F87A940}"/>
              </a:ext>
            </a:extLst>
          </p:cNvPr>
          <p:cNvSpPr txBox="1"/>
          <p:nvPr/>
        </p:nvSpPr>
        <p:spPr>
          <a:xfrm>
            <a:off x="6190211" y="3746269"/>
            <a:ext cx="4893425" cy="369332"/>
          </a:xfrm>
          <a:prstGeom prst="rect">
            <a:avLst/>
          </a:prstGeom>
          <a:noFill/>
        </p:spPr>
        <p:txBody>
          <a:bodyPr wrap="square" rtlCol="0">
            <a:spAutoFit/>
          </a:bodyPr>
          <a:lstStyle/>
          <a:p>
            <a:r>
              <a:rPr lang="en-GB" dirty="0">
                <a:solidFill>
                  <a:schemeClr val="bg1"/>
                </a:solidFill>
              </a:rPr>
              <a:t>Tips on organisation from the NHS </a:t>
            </a:r>
            <a:r>
              <a:rPr lang="en-GB" dirty="0"/>
              <a:t>- </a:t>
            </a:r>
            <a:r>
              <a:rPr lang="en-GB" dirty="0">
                <a:hlinkClick r:id="rId8"/>
              </a:rPr>
              <a:t>link</a:t>
            </a:r>
            <a:endParaRPr lang="en-GB" dirty="0"/>
          </a:p>
        </p:txBody>
      </p:sp>
    </p:spTree>
    <p:extLst>
      <p:ext uri="{BB962C8B-B14F-4D97-AF65-F5344CB8AC3E}">
        <p14:creationId xmlns:p14="http://schemas.microsoft.com/office/powerpoint/2010/main" val="910661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CA1E5-C80E-4C3A-A9B3-3D7A2937BC28}"/>
              </a:ext>
            </a:extLst>
          </p:cNvPr>
          <p:cNvSpPr txBox="1"/>
          <p:nvPr/>
        </p:nvSpPr>
        <p:spPr>
          <a:xfrm>
            <a:off x="2604977" y="1568302"/>
            <a:ext cx="6262576" cy="3046988"/>
          </a:xfrm>
          <a:prstGeom prst="rect">
            <a:avLst/>
          </a:prstGeom>
          <a:noFill/>
        </p:spPr>
        <p:txBody>
          <a:bodyPr wrap="square" rtlCol="0">
            <a:spAutoFit/>
          </a:bodyPr>
          <a:lstStyle/>
          <a:p>
            <a:pPr algn="ctr"/>
            <a:r>
              <a:rPr lang="en-GB" sz="2400" b="1" dirty="0">
                <a:solidFill>
                  <a:schemeClr val="bg1"/>
                </a:solidFill>
              </a:rPr>
              <a:t>THANK YOU</a:t>
            </a:r>
          </a:p>
          <a:p>
            <a:pPr algn="ctr"/>
            <a:endParaRPr lang="en-GB" sz="2400" b="1" dirty="0">
              <a:solidFill>
                <a:schemeClr val="bg1"/>
              </a:solidFill>
            </a:endParaRPr>
          </a:p>
          <a:p>
            <a:pPr algn="ctr"/>
            <a:r>
              <a:rPr lang="en-GB" sz="2400" b="1" dirty="0">
                <a:solidFill>
                  <a:schemeClr val="bg1"/>
                </a:solidFill>
              </a:rPr>
              <a:t>For further information on this topic including a webinar led by specialist wellbeing practitioners, please visit the Talking Health series on the Let’s Chat website.</a:t>
            </a:r>
          </a:p>
          <a:p>
            <a:pPr algn="ctr"/>
            <a:endParaRPr lang="en-GB" sz="2400" b="1" dirty="0">
              <a:solidFill>
                <a:schemeClr val="bg1"/>
              </a:solidFill>
            </a:endParaRPr>
          </a:p>
          <a:p>
            <a:pPr algn="ctr"/>
            <a:r>
              <a:rPr lang="en-GB" sz="2400" b="1" dirty="0">
                <a:solidFill>
                  <a:schemeClr val="bg1"/>
                </a:solidFill>
                <a:hlinkClick r:id="rId2">
                  <a:extLst>
                    <a:ext uri="{A12FA001-AC4F-418D-AE19-62706E023703}">
                      <ahyp:hlinkClr xmlns:ahyp="http://schemas.microsoft.com/office/drawing/2018/hyperlinkcolor" val="tx"/>
                    </a:ext>
                  </a:extLst>
                </a:hlinkClick>
              </a:rPr>
              <a:t>Let’s Chat Talking Health webinar series</a:t>
            </a:r>
            <a:endParaRPr lang="en-GB" sz="2400" b="1" dirty="0">
              <a:solidFill>
                <a:schemeClr val="bg1"/>
              </a:solidFill>
            </a:endParaRPr>
          </a:p>
        </p:txBody>
      </p:sp>
    </p:spTree>
    <p:extLst>
      <p:ext uri="{BB962C8B-B14F-4D97-AF65-F5344CB8AC3E}">
        <p14:creationId xmlns:p14="http://schemas.microsoft.com/office/powerpoint/2010/main" val="3704924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A03769-2A3A-4B42-9AC0-8FCB0A6981DB}"/>
              </a:ext>
            </a:extLst>
          </p:cNvPr>
          <p:cNvSpPr txBox="1"/>
          <p:nvPr/>
        </p:nvSpPr>
        <p:spPr>
          <a:xfrm>
            <a:off x="10631606" y="1369938"/>
            <a:ext cx="1433015" cy="1077218"/>
          </a:xfrm>
          <a:prstGeom prst="rect">
            <a:avLst/>
          </a:prstGeom>
          <a:noFill/>
        </p:spPr>
        <p:txBody>
          <a:bodyPr wrap="square">
            <a:spAutoFit/>
          </a:bodyPr>
          <a:lstStyle/>
          <a:p>
            <a:r>
              <a:rPr lang="en-GB" sz="3200" b="1" dirty="0">
                <a:solidFill>
                  <a:schemeClr val="bg1"/>
                </a:solidFill>
                <a:latin typeface="Gadugi" panose="020B0502040204020203" pitchFamily="34" charset="0"/>
                <a:ea typeface="Gadugi" panose="020B0502040204020203" pitchFamily="34" charset="0"/>
              </a:rPr>
              <a:t>Tutor</a:t>
            </a:r>
          </a:p>
          <a:p>
            <a:r>
              <a:rPr lang="en-GB" sz="3200" b="1" dirty="0">
                <a:solidFill>
                  <a:schemeClr val="bg1"/>
                </a:solidFill>
                <a:latin typeface="Gadugi" panose="020B0502040204020203" pitchFamily="34" charset="0"/>
                <a:ea typeface="Gadugi" panose="020B0502040204020203" pitchFamily="34" charset="0"/>
              </a:rPr>
              <a:t>Notes</a:t>
            </a:r>
          </a:p>
        </p:txBody>
      </p:sp>
      <p:graphicFrame>
        <p:nvGraphicFramePr>
          <p:cNvPr id="9" name="Content Placeholder 4">
            <a:extLst>
              <a:ext uri="{FF2B5EF4-FFF2-40B4-BE49-F238E27FC236}">
                <a16:creationId xmlns:a16="http://schemas.microsoft.com/office/drawing/2014/main" id="{744209D6-9B29-4E1F-A777-F637AC55C125}"/>
              </a:ext>
            </a:extLst>
          </p:cNvPr>
          <p:cNvGraphicFramePr>
            <a:graphicFrameLocks/>
          </p:cNvGraphicFramePr>
          <p:nvPr>
            <p:extLst>
              <p:ext uri="{D42A27DB-BD31-4B8C-83A1-F6EECF244321}">
                <p14:modId xmlns:p14="http://schemas.microsoft.com/office/powerpoint/2010/main" val="269465276"/>
              </p:ext>
            </p:extLst>
          </p:nvPr>
        </p:nvGraphicFramePr>
        <p:xfrm>
          <a:off x="-1" y="0"/>
          <a:ext cx="10504227" cy="6857999"/>
        </p:xfrm>
        <a:graphic>
          <a:graphicData uri="http://schemas.openxmlformats.org/drawingml/2006/table">
            <a:tbl>
              <a:tblPr firstRow="1" bandRow="1">
                <a:tableStyleId>{F5AB1C69-6EDB-4FF4-983F-18BD219EF322}</a:tableStyleId>
              </a:tblPr>
              <a:tblGrid>
                <a:gridCol w="1085204">
                  <a:extLst>
                    <a:ext uri="{9D8B030D-6E8A-4147-A177-3AD203B41FA5}">
                      <a16:colId xmlns:a16="http://schemas.microsoft.com/office/drawing/2014/main" val="553160190"/>
                    </a:ext>
                  </a:extLst>
                </a:gridCol>
                <a:gridCol w="716663">
                  <a:extLst>
                    <a:ext uri="{9D8B030D-6E8A-4147-A177-3AD203B41FA5}">
                      <a16:colId xmlns:a16="http://schemas.microsoft.com/office/drawing/2014/main" val="1046930020"/>
                    </a:ext>
                  </a:extLst>
                </a:gridCol>
                <a:gridCol w="2736172">
                  <a:extLst>
                    <a:ext uri="{9D8B030D-6E8A-4147-A177-3AD203B41FA5}">
                      <a16:colId xmlns:a16="http://schemas.microsoft.com/office/drawing/2014/main" val="2704022975"/>
                    </a:ext>
                  </a:extLst>
                </a:gridCol>
                <a:gridCol w="2388694">
                  <a:extLst>
                    <a:ext uri="{9D8B030D-6E8A-4147-A177-3AD203B41FA5}">
                      <a16:colId xmlns:a16="http://schemas.microsoft.com/office/drawing/2014/main" val="1922381659"/>
                    </a:ext>
                  </a:extLst>
                </a:gridCol>
                <a:gridCol w="3577494">
                  <a:extLst>
                    <a:ext uri="{9D8B030D-6E8A-4147-A177-3AD203B41FA5}">
                      <a16:colId xmlns:a16="http://schemas.microsoft.com/office/drawing/2014/main" val="2982697586"/>
                    </a:ext>
                  </a:extLst>
                </a:gridCol>
              </a:tblGrid>
              <a:tr h="224704">
                <a:tc>
                  <a:txBody>
                    <a:bodyPr/>
                    <a:lstStyle/>
                    <a:p>
                      <a:pPr algn="ctr">
                        <a:lnSpc>
                          <a:spcPct val="107000"/>
                        </a:lnSpc>
                        <a:spcAft>
                          <a:spcPts val="0"/>
                        </a:spcAft>
                      </a:pPr>
                      <a:r>
                        <a:rPr lang="en-GB" sz="800" kern="1200" dirty="0">
                          <a:effectLst/>
                        </a:rPr>
                        <a:t>Slide title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gn="ctr">
                        <a:lnSpc>
                          <a:spcPct val="107000"/>
                        </a:lnSpc>
                        <a:spcAft>
                          <a:spcPts val="0"/>
                        </a:spcAft>
                      </a:pPr>
                      <a:r>
                        <a:rPr lang="en-GB" sz="800" kern="1200">
                          <a:effectLst/>
                        </a:rPr>
                        <a:t>Time</a:t>
                      </a:r>
                      <a:endParaRPr lang="en-GB" sz="1000">
                        <a:effectLst/>
                      </a:endParaRPr>
                    </a:p>
                    <a:p>
                      <a:pPr algn="ctr">
                        <a:lnSpc>
                          <a:spcPct val="107000"/>
                        </a:lnSpc>
                        <a:spcAft>
                          <a:spcPts val="0"/>
                        </a:spcAft>
                      </a:pPr>
                      <a:r>
                        <a:rPr lang="en-GB" sz="600" kern="1200">
                          <a:effectLst/>
                        </a:rPr>
                        <a:t>Guidance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0"/>
                        </a:spcAft>
                      </a:pPr>
                      <a:r>
                        <a:rPr lang="en-GB" sz="800" dirty="0">
                          <a:effectLst/>
                        </a:rPr>
                        <a:t>Learner activity</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gn="ctr">
                        <a:lnSpc>
                          <a:spcPct val="107000"/>
                        </a:lnSpc>
                        <a:spcAft>
                          <a:spcPts val="0"/>
                        </a:spcAft>
                      </a:pPr>
                      <a:r>
                        <a:rPr lang="en-GB" sz="800" kern="1200" dirty="0">
                          <a:effectLst/>
                        </a:rPr>
                        <a:t>Teacher guidance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gn="ctr">
                        <a:lnSpc>
                          <a:spcPct val="107000"/>
                        </a:lnSpc>
                        <a:spcAft>
                          <a:spcPts val="0"/>
                        </a:spcAft>
                      </a:pPr>
                      <a:r>
                        <a:rPr lang="en-GB" sz="800" kern="1200" dirty="0">
                          <a:effectLst/>
                        </a:rPr>
                        <a:t>Challenge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extLst>
                  <a:ext uri="{0D108BD9-81ED-4DB2-BD59-A6C34878D82A}">
                    <a16:rowId xmlns:a16="http://schemas.microsoft.com/office/drawing/2014/main" val="1867318730"/>
                  </a:ext>
                </a:extLst>
              </a:tr>
              <a:tr h="1085888">
                <a:tc>
                  <a:txBody>
                    <a:bodyPr/>
                    <a:lstStyle/>
                    <a:p>
                      <a:pPr>
                        <a:lnSpc>
                          <a:spcPct val="107000"/>
                        </a:lnSpc>
                        <a:spcAft>
                          <a:spcPts val="0"/>
                        </a:spcAft>
                      </a:pPr>
                      <a:r>
                        <a:rPr lang="en-GB" sz="900" b="1" kern="1200" dirty="0">
                          <a:effectLst/>
                        </a:rPr>
                        <a:t>How are you today?</a:t>
                      </a:r>
                      <a:endParaRPr lang="en-GB" sz="1050" b="1" dirty="0">
                        <a:effectLst/>
                      </a:endParaRPr>
                    </a:p>
                    <a:p>
                      <a:pPr>
                        <a:lnSpc>
                          <a:spcPct val="107000"/>
                        </a:lnSpc>
                        <a:spcAft>
                          <a:spcPts val="0"/>
                        </a:spcAft>
                      </a:pPr>
                      <a:r>
                        <a:rPr lang="en-GB" sz="900" kern="1200" dirty="0">
                          <a:effectLst/>
                        </a:rPr>
                        <a:t> </a:t>
                      </a:r>
                      <a:endParaRPr lang="en-GB" sz="1050" dirty="0">
                        <a:effectLst/>
                      </a:endParaRPr>
                    </a:p>
                    <a:p>
                      <a:pPr>
                        <a:lnSpc>
                          <a:spcPct val="107000"/>
                        </a:lnSpc>
                        <a:spcAft>
                          <a:spcPts val="0"/>
                        </a:spcAft>
                      </a:pPr>
                      <a:r>
                        <a:rPr lang="en-GB" sz="900" kern="1200" dirty="0">
                          <a:effectLst/>
                        </a:rPr>
                        <a:t>Side 4 </a:t>
                      </a:r>
                      <a:endParaRPr lang="en-GB" sz="1050" dirty="0">
                        <a:effectLst/>
                      </a:endParaRPr>
                    </a:p>
                    <a:p>
                      <a:pPr>
                        <a:lnSpc>
                          <a:spcPct val="107000"/>
                        </a:lnSpc>
                        <a:spcAft>
                          <a:spcPts val="0"/>
                        </a:spcAft>
                      </a:pPr>
                      <a:r>
                        <a:rPr lang="en-GB" sz="900" kern="1200" dirty="0">
                          <a:effectLst/>
                        </a:rPr>
                        <a:t> </a:t>
                      </a:r>
                      <a:endParaRPr lang="en-GB" sz="1050" dirty="0">
                        <a:effectLst/>
                      </a:endParaRPr>
                    </a:p>
                    <a:p>
                      <a:pPr>
                        <a:lnSpc>
                          <a:spcPct val="107000"/>
                        </a:lnSpc>
                        <a:spcAft>
                          <a:spcPts val="0"/>
                        </a:spcAft>
                      </a:pPr>
                      <a:r>
                        <a:rPr lang="en-GB" sz="900" dirty="0">
                          <a:effectLst/>
                        </a:rPr>
                        <a: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kern="1200" dirty="0">
                          <a:effectLst/>
                        </a:rPr>
                        <a:t> 5 min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n-GB" sz="900" b="1" kern="1200" dirty="0">
                          <a:effectLst/>
                        </a:rPr>
                        <a:t>Blob tree </a:t>
                      </a:r>
                      <a:r>
                        <a:rPr lang="en-GB" sz="900" kern="1200" dirty="0">
                          <a:effectLst/>
                        </a:rPr>
                        <a:t>– Learners to identify which blob they are and put number in chat. Learners can choose to explain their reasoning</a:t>
                      </a:r>
                      <a:endParaRPr lang="en-GB" sz="1050" dirty="0">
                        <a:effectLst/>
                      </a:endParaRPr>
                    </a:p>
                    <a:p>
                      <a:pPr>
                        <a:lnSpc>
                          <a:spcPct val="107000"/>
                        </a:lnSpc>
                        <a:spcAft>
                          <a:spcPts val="0"/>
                        </a:spcAft>
                      </a:pPr>
                      <a:r>
                        <a:rPr lang="en-GB" sz="900" kern="1200" dirty="0">
                          <a:effectLst/>
                        </a:rPr>
                        <a:t> </a:t>
                      </a:r>
                      <a:endParaRPr lang="en-GB" sz="1050" dirty="0">
                        <a:effectLst/>
                      </a:endParaRPr>
                    </a:p>
                    <a:p>
                      <a:pPr>
                        <a:lnSpc>
                          <a:spcPct val="107000"/>
                        </a:lnSpc>
                        <a:spcAft>
                          <a:spcPts val="0"/>
                        </a:spcAft>
                      </a:pPr>
                      <a:r>
                        <a:rPr lang="en-GB" sz="900" b="1" kern="1200" dirty="0">
                          <a:effectLst/>
                        </a:rPr>
                        <a:t>Hands up </a:t>
                      </a:r>
                      <a:r>
                        <a:rPr lang="en-GB" sz="900" kern="1200" dirty="0">
                          <a:effectLst/>
                        </a:rPr>
                        <a:t>activity to establish whether learners experience stress and whether this has been made worse by the pandemic.</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dirty="0">
                          <a:effectLst/>
                        </a:rPr>
                        <a:t>Encourage cameras, if not verbal contribution is praised.</a:t>
                      </a:r>
                      <a:endParaRPr lang="en-GB" sz="1050" dirty="0">
                        <a:effectLst/>
                      </a:endParaRPr>
                    </a:p>
                    <a:p>
                      <a:pPr>
                        <a:lnSpc>
                          <a:spcPct val="107000"/>
                        </a:lnSpc>
                        <a:spcAft>
                          <a:spcPts val="0"/>
                        </a:spcAft>
                      </a:pPr>
                      <a:r>
                        <a:rPr lang="en-GB" sz="900" dirty="0">
                          <a:effectLst/>
                        </a:rPr>
                        <a:t>Encourage open dialogue where possible about how learners feel and stress levels</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dirty="0">
                          <a:effectLst/>
                        </a:rPr>
                        <a:t>Reflecting on impact of pandemic on not just themselves but global impact on stress:</a:t>
                      </a:r>
                      <a:endParaRPr lang="en-GB" sz="1050" dirty="0">
                        <a:effectLst/>
                      </a:endParaRPr>
                    </a:p>
                    <a:p>
                      <a:pPr>
                        <a:lnSpc>
                          <a:spcPct val="107000"/>
                        </a:lnSpc>
                        <a:spcAft>
                          <a:spcPts val="0"/>
                        </a:spcAft>
                      </a:pPr>
                      <a:r>
                        <a:rPr lang="en-GB" sz="900" dirty="0">
                          <a:effectLst/>
                        </a:rPr>
                        <a:t> </a:t>
                      </a:r>
                      <a:endParaRPr lang="en-GB" sz="1050" dirty="0">
                        <a:effectLst/>
                      </a:endParaRPr>
                    </a:p>
                    <a:p>
                      <a:pPr marL="342900" lvl="0" indent="-342900">
                        <a:lnSpc>
                          <a:spcPct val="107000"/>
                        </a:lnSpc>
                        <a:spcAft>
                          <a:spcPts val="0"/>
                        </a:spcAft>
                        <a:buFont typeface="Symbol" panose="05050102010706020507" pitchFamily="18" charset="2"/>
                        <a:buChar char=""/>
                      </a:pPr>
                      <a:r>
                        <a:rPr lang="en-GB" sz="900" dirty="0">
                          <a:effectLst/>
                        </a:rPr>
                        <a:t>self employed</a:t>
                      </a:r>
                      <a:endParaRPr lang="en-GB" sz="1100" dirty="0">
                        <a:effectLst/>
                      </a:endParaRPr>
                    </a:p>
                    <a:p>
                      <a:pPr marL="342900" lvl="0" indent="-342900">
                        <a:lnSpc>
                          <a:spcPct val="107000"/>
                        </a:lnSpc>
                        <a:spcAft>
                          <a:spcPts val="0"/>
                        </a:spcAft>
                        <a:buFont typeface="Symbol" panose="05050102010706020507" pitchFamily="18" charset="2"/>
                        <a:buChar char=""/>
                      </a:pPr>
                      <a:r>
                        <a:rPr lang="en-GB" sz="900" dirty="0">
                          <a:effectLst/>
                        </a:rPr>
                        <a:t>home schooling</a:t>
                      </a:r>
                      <a:endParaRPr lang="en-GB" sz="1100" dirty="0">
                        <a:effectLst/>
                      </a:endParaRPr>
                    </a:p>
                    <a:p>
                      <a:pPr marL="342900" lvl="0" indent="-342900">
                        <a:lnSpc>
                          <a:spcPct val="107000"/>
                        </a:lnSpc>
                        <a:spcAft>
                          <a:spcPts val="0"/>
                        </a:spcAft>
                        <a:buFont typeface="Symbol" panose="05050102010706020507" pitchFamily="18" charset="2"/>
                        <a:buChar char=""/>
                      </a:pPr>
                      <a:r>
                        <a:rPr lang="en-GB" sz="900" dirty="0">
                          <a:effectLst/>
                        </a:rPr>
                        <a:t>loved ones safety and well being</a:t>
                      </a:r>
                      <a:endParaRPr lang="en-GB" sz="1100" dirty="0">
                        <a:effectLst/>
                      </a:endParaRPr>
                    </a:p>
                    <a:p>
                      <a:pPr marL="342900" lvl="0" indent="-342900">
                        <a:lnSpc>
                          <a:spcPct val="107000"/>
                        </a:lnSpc>
                        <a:spcAft>
                          <a:spcPts val="0"/>
                        </a:spcAft>
                        <a:buFont typeface="Symbol" panose="05050102010706020507" pitchFamily="18" charset="2"/>
                        <a:buChar char=""/>
                      </a:pPr>
                      <a:r>
                        <a:rPr lang="en-GB" sz="900" dirty="0">
                          <a:effectLst/>
                        </a:rPr>
                        <a:t>economy</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50" marR="61550" marT="30775" marB="30775"/>
                </a:tc>
                <a:extLst>
                  <a:ext uri="{0D108BD9-81ED-4DB2-BD59-A6C34878D82A}">
                    <a16:rowId xmlns:a16="http://schemas.microsoft.com/office/drawing/2014/main" val="3662794566"/>
                  </a:ext>
                </a:extLst>
              </a:tr>
              <a:tr h="791421">
                <a:tc>
                  <a:txBody>
                    <a:bodyPr/>
                    <a:lstStyle/>
                    <a:p>
                      <a:pPr>
                        <a:lnSpc>
                          <a:spcPct val="107000"/>
                        </a:lnSpc>
                        <a:spcAft>
                          <a:spcPts val="0"/>
                        </a:spcAft>
                      </a:pPr>
                      <a:r>
                        <a:rPr lang="en-GB" sz="900" b="1" kern="1200" dirty="0">
                          <a:effectLst/>
                        </a:rPr>
                        <a:t>What is stress? </a:t>
                      </a:r>
                      <a:endParaRPr lang="en-GB" sz="1050" b="1" dirty="0">
                        <a:effectLst/>
                      </a:endParaRPr>
                    </a:p>
                    <a:p>
                      <a:pPr>
                        <a:lnSpc>
                          <a:spcPct val="107000"/>
                        </a:lnSpc>
                        <a:spcAft>
                          <a:spcPts val="0"/>
                        </a:spcAft>
                      </a:pPr>
                      <a:r>
                        <a:rPr lang="en-GB" sz="900" kern="1200" dirty="0">
                          <a:effectLst/>
                        </a:rPr>
                        <a:t> </a:t>
                      </a:r>
                      <a:endParaRPr lang="en-GB" sz="1050" dirty="0">
                        <a:effectLst/>
                      </a:endParaRPr>
                    </a:p>
                    <a:p>
                      <a:pPr>
                        <a:lnSpc>
                          <a:spcPct val="107000"/>
                        </a:lnSpc>
                        <a:spcAft>
                          <a:spcPts val="0"/>
                        </a:spcAft>
                      </a:pPr>
                      <a:r>
                        <a:rPr lang="en-GB" sz="900" kern="1200" dirty="0">
                          <a:effectLst/>
                        </a:rPr>
                        <a:t>Slides 5 and 6</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dirty="0">
                          <a:effectLst/>
                        </a:rPr>
                        <a:t> </a:t>
                      </a:r>
                      <a:endParaRPr lang="en-GB" sz="1050" dirty="0">
                        <a:effectLst/>
                      </a:endParaRPr>
                    </a:p>
                    <a:p>
                      <a:pPr>
                        <a:lnSpc>
                          <a:spcPct val="107000"/>
                        </a:lnSpc>
                        <a:spcAft>
                          <a:spcPts val="0"/>
                        </a:spcAft>
                      </a:pPr>
                      <a:r>
                        <a:rPr lang="en-GB" sz="900" dirty="0">
                          <a:effectLst/>
                        </a:rPr>
                        <a:t>5 min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n-GB" sz="900" b="1" dirty="0">
                          <a:effectLst/>
                        </a:rPr>
                        <a:t>Learners define what stress </a:t>
                      </a:r>
                      <a:r>
                        <a:rPr lang="en-GB" sz="900" dirty="0">
                          <a:effectLst/>
                        </a:rPr>
                        <a:t>is and the purpose on a </a:t>
                      </a:r>
                      <a:r>
                        <a:rPr lang="en-GB" sz="900" b="1" dirty="0">
                          <a:effectLst/>
                        </a:rPr>
                        <a:t>MS Form</a:t>
                      </a:r>
                      <a:r>
                        <a:rPr lang="en-GB" sz="900" dirty="0">
                          <a:effectLst/>
                        </a:rPr>
                        <a:t>, they also must consider how effectively young people management stress.</a:t>
                      </a:r>
                      <a:endParaRPr lang="en-GB" sz="1050" dirty="0">
                        <a:effectLst/>
                      </a:endParaRPr>
                    </a:p>
                    <a:p>
                      <a:pPr>
                        <a:lnSpc>
                          <a:spcPct val="107000"/>
                        </a:lnSpc>
                        <a:spcAft>
                          <a:spcPts val="0"/>
                        </a:spcAft>
                      </a:pPr>
                      <a:r>
                        <a:rPr lang="en-GB" sz="900" dirty="0">
                          <a:effectLst/>
                        </a:rPr>
                        <a:t> Teacher to go through stress definition and the stress curve.</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kern="1200">
                          <a:effectLst/>
                        </a:rPr>
                        <a:t>Create Microsoft Form</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dirty="0">
                          <a:effectLst/>
                        </a:rPr>
                        <a:t>Detailed justifications of how they are at managing stress and the pressures your people go through.</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extLst>
                  <a:ext uri="{0D108BD9-81ED-4DB2-BD59-A6C34878D82A}">
                    <a16:rowId xmlns:a16="http://schemas.microsoft.com/office/drawing/2014/main" val="2102513914"/>
                  </a:ext>
                </a:extLst>
              </a:tr>
              <a:tr h="496955">
                <a:tc>
                  <a:txBody>
                    <a:bodyPr/>
                    <a:lstStyle/>
                    <a:p>
                      <a:pPr>
                        <a:lnSpc>
                          <a:spcPct val="107000"/>
                        </a:lnSpc>
                        <a:spcAft>
                          <a:spcPts val="0"/>
                        </a:spcAft>
                      </a:pPr>
                      <a:r>
                        <a:rPr lang="en-GB" sz="900" b="1" dirty="0">
                          <a:effectLst/>
                        </a:rPr>
                        <a:t>What does stress do on the body?</a:t>
                      </a:r>
                      <a:endParaRPr lang="en-GB" sz="1050" b="1" dirty="0">
                        <a:effectLst/>
                      </a:endParaRPr>
                    </a:p>
                    <a:p>
                      <a:pPr>
                        <a:lnSpc>
                          <a:spcPct val="107000"/>
                        </a:lnSpc>
                        <a:spcAft>
                          <a:spcPts val="0"/>
                        </a:spcAft>
                      </a:pPr>
                      <a:r>
                        <a:rPr lang="en-GB" sz="900" dirty="0">
                          <a:effectLst/>
                        </a:rPr>
                        <a:t>Slide 7</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 2 min</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n-GB" sz="900">
                          <a:effectLst/>
                        </a:rPr>
                        <a:t>Teacher explains impact of stress physically</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pPr>
                      <a:endParaRPr lang="en-GB" sz="1050">
                        <a:effectLst/>
                        <a:latin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pPr>
                      <a:endParaRPr lang="en-GB" sz="1050">
                        <a:effectLst/>
                        <a:latin typeface="Calibri" panose="020F0502020204030204" pitchFamily="34" charset="0"/>
                        <a:cs typeface="Times New Roman" panose="02020603050405020304" pitchFamily="18" charset="0"/>
                      </a:endParaRPr>
                    </a:p>
                  </a:txBody>
                  <a:tcPr marL="61550" marR="61550" marT="30775" marB="30775"/>
                </a:tc>
                <a:extLst>
                  <a:ext uri="{0D108BD9-81ED-4DB2-BD59-A6C34878D82A}">
                    <a16:rowId xmlns:a16="http://schemas.microsoft.com/office/drawing/2014/main" val="2906765484"/>
                  </a:ext>
                </a:extLst>
              </a:tr>
              <a:tr h="496955">
                <a:tc>
                  <a:txBody>
                    <a:bodyPr/>
                    <a:lstStyle/>
                    <a:p>
                      <a:pPr>
                        <a:lnSpc>
                          <a:spcPct val="107000"/>
                        </a:lnSpc>
                        <a:spcAft>
                          <a:spcPts val="0"/>
                        </a:spcAft>
                      </a:pPr>
                      <a:r>
                        <a:rPr lang="en-GB" sz="900" b="1" dirty="0">
                          <a:effectLst/>
                        </a:rPr>
                        <a:t>What makes you stressed</a:t>
                      </a:r>
                      <a:endParaRPr lang="en-GB" sz="1050" b="1" dirty="0">
                        <a:effectLst/>
                      </a:endParaRPr>
                    </a:p>
                    <a:p>
                      <a:pPr>
                        <a:lnSpc>
                          <a:spcPct val="107000"/>
                        </a:lnSpc>
                        <a:spcAft>
                          <a:spcPts val="0"/>
                        </a:spcAft>
                      </a:pPr>
                      <a:r>
                        <a:rPr lang="en-GB" sz="900" dirty="0">
                          <a:effectLst/>
                        </a:rPr>
                        <a:t>Slide 8</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5 min</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n-GB" sz="900" dirty="0">
                          <a:effectLst/>
                        </a:rPr>
                        <a:t>Learners list 5 things that make them stressed on </a:t>
                      </a:r>
                      <a:r>
                        <a:rPr lang="en-GB" sz="900" b="1" dirty="0" err="1">
                          <a:effectLst/>
                        </a:rPr>
                        <a:t>Mentimeter</a:t>
                      </a:r>
                      <a:endParaRPr lang="en-GB"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Create Mentimeter</a:t>
                      </a:r>
                      <a:endParaRPr lang="en-GB" sz="1050">
                        <a:effectLst/>
                      </a:endParaRPr>
                    </a:p>
                    <a:p>
                      <a:pPr>
                        <a:lnSpc>
                          <a:spcPct val="107000"/>
                        </a:lnSpc>
                        <a:spcAft>
                          <a:spcPts val="0"/>
                        </a:spcAft>
                      </a:pPr>
                      <a:r>
                        <a:rPr lang="en-GB" sz="900">
                          <a:effectLst/>
                        </a:rPr>
                        <a:t>Show Mentimeter live so learners can see the answers</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Learners can compare stressors of their peers as reflect that others may experience similar things. There may be other causes of stress that they did not know their peers were experiencing.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extLst>
                  <a:ext uri="{0D108BD9-81ED-4DB2-BD59-A6C34878D82A}">
                    <a16:rowId xmlns:a16="http://schemas.microsoft.com/office/drawing/2014/main" val="576411703"/>
                  </a:ext>
                </a:extLst>
              </a:tr>
              <a:tr h="644188">
                <a:tc>
                  <a:txBody>
                    <a:bodyPr/>
                    <a:lstStyle/>
                    <a:p>
                      <a:pPr>
                        <a:lnSpc>
                          <a:spcPct val="107000"/>
                        </a:lnSpc>
                        <a:spcAft>
                          <a:spcPts val="0"/>
                        </a:spcAft>
                      </a:pPr>
                      <a:r>
                        <a:rPr lang="en-GB" sz="900" b="1" dirty="0">
                          <a:effectLst/>
                        </a:rPr>
                        <a:t>What makes us stressed? </a:t>
                      </a:r>
                      <a:endParaRPr lang="en-GB" sz="1050" b="1" dirty="0">
                        <a:effectLst/>
                      </a:endParaRPr>
                    </a:p>
                    <a:p>
                      <a:pPr>
                        <a:lnSpc>
                          <a:spcPct val="107000"/>
                        </a:lnSpc>
                        <a:spcAft>
                          <a:spcPts val="0"/>
                        </a:spcAft>
                      </a:pPr>
                      <a:r>
                        <a:rPr lang="en-GB" sz="900" dirty="0">
                          <a:effectLst/>
                        </a:rPr>
                        <a:t>Slide 9 and 10</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4 min</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n-GB" sz="900">
                          <a:effectLst/>
                        </a:rPr>
                        <a:t>Teacher explains slide exploring stressors  on young people. Teacher to facilitate discussion and comparison of the results to the Mentifmeter. Teacher then moves on to slide 10 explaining the study.</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pPr>
                      <a:endParaRPr lang="en-GB" sz="1050">
                        <a:effectLst/>
                        <a:latin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Explore which has the biggest impact on young people’s stress?</a:t>
                      </a:r>
                      <a:endParaRPr lang="en-GB" sz="1050">
                        <a:effectLst/>
                      </a:endParaRPr>
                    </a:p>
                    <a:p>
                      <a:pPr>
                        <a:lnSpc>
                          <a:spcPct val="107000"/>
                        </a:lnSpc>
                        <a:spcAft>
                          <a:spcPts val="0"/>
                        </a:spcAft>
                      </a:pPr>
                      <a:r>
                        <a:rPr lang="en-GB" sz="900">
                          <a:effectLst/>
                        </a:rPr>
                        <a:t> </a:t>
                      </a:r>
                      <a:endParaRPr lang="en-GB" sz="1050">
                        <a:effectLst/>
                      </a:endParaRPr>
                    </a:p>
                    <a:p>
                      <a:pPr>
                        <a:lnSpc>
                          <a:spcPct val="107000"/>
                        </a:lnSpc>
                        <a:spcAft>
                          <a:spcPts val="0"/>
                        </a:spcAft>
                      </a:pPr>
                      <a:r>
                        <a:rPr lang="en-GB" sz="900">
                          <a:effectLst/>
                        </a:rPr>
                        <a:t>Evaluation of study (country of origin, year, number of participants)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extLst>
                  <a:ext uri="{0D108BD9-81ED-4DB2-BD59-A6C34878D82A}">
                    <a16:rowId xmlns:a16="http://schemas.microsoft.com/office/drawing/2014/main" val="2004299218"/>
                  </a:ext>
                </a:extLst>
              </a:tr>
              <a:tr h="496955">
                <a:tc>
                  <a:txBody>
                    <a:bodyPr/>
                    <a:lstStyle/>
                    <a:p>
                      <a:pPr>
                        <a:lnSpc>
                          <a:spcPct val="107000"/>
                        </a:lnSpc>
                        <a:spcAft>
                          <a:spcPts val="0"/>
                        </a:spcAft>
                      </a:pPr>
                      <a:r>
                        <a:rPr lang="en-GB" sz="900" b="1" dirty="0">
                          <a:effectLst/>
                        </a:rPr>
                        <a:t>How do we know we are stressed? </a:t>
                      </a:r>
                    </a:p>
                    <a:p>
                      <a:pPr>
                        <a:lnSpc>
                          <a:spcPct val="107000"/>
                        </a:lnSpc>
                        <a:spcAft>
                          <a:spcPts val="0"/>
                        </a:spcAft>
                      </a:pPr>
                      <a:r>
                        <a:rPr lang="en-GB" sz="900" dirty="0">
                          <a:effectLst/>
                        </a:rPr>
                        <a:t>Slide 11</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6 min</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n-GB" sz="900" dirty="0">
                          <a:effectLst/>
                        </a:rPr>
                        <a:t>Learners note on </a:t>
                      </a:r>
                      <a:r>
                        <a:rPr lang="en-GB" sz="900" b="1" dirty="0" err="1">
                          <a:effectLst/>
                        </a:rPr>
                        <a:t>Jamboard</a:t>
                      </a:r>
                      <a:r>
                        <a:rPr lang="en-GB" sz="900" b="1" dirty="0">
                          <a:effectLst/>
                        </a:rPr>
                        <a:t> signs and symptoms of stress</a:t>
                      </a:r>
                      <a:endParaRPr lang="en-GB"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Create a Jamboard</a:t>
                      </a:r>
                      <a:endParaRPr lang="en-GB" sz="1050">
                        <a:effectLst/>
                      </a:endParaRPr>
                    </a:p>
                    <a:p>
                      <a:pPr>
                        <a:lnSpc>
                          <a:spcPct val="107000"/>
                        </a:lnSpc>
                        <a:spcAft>
                          <a:spcPts val="0"/>
                        </a:spcAft>
                      </a:pPr>
                      <a:r>
                        <a:rPr lang="en-GB" sz="900">
                          <a:effectLst/>
                        </a:rPr>
                        <a:t>(could ask learners to put notes in chat if not comfortable with Jamboard.</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Identification of different catagories that stress signs can be found in.</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extLst>
                  <a:ext uri="{0D108BD9-81ED-4DB2-BD59-A6C34878D82A}">
                    <a16:rowId xmlns:a16="http://schemas.microsoft.com/office/drawing/2014/main" val="1921196958"/>
                  </a:ext>
                </a:extLst>
              </a:tr>
              <a:tr h="496955">
                <a:tc>
                  <a:txBody>
                    <a:bodyPr/>
                    <a:lstStyle/>
                    <a:p>
                      <a:pPr>
                        <a:lnSpc>
                          <a:spcPct val="107000"/>
                        </a:lnSpc>
                        <a:spcAft>
                          <a:spcPts val="0"/>
                        </a:spcAft>
                      </a:pPr>
                      <a:r>
                        <a:rPr lang="en-GB" sz="900" b="1" dirty="0">
                          <a:effectLst/>
                        </a:rPr>
                        <a:t>How do we know we are stressed? </a:t>
                      </a:r>
                    </a:p>
                    <a:p>
                      <a:pPr>
                        <a:lnSpc>
                          <a:spcPct val="107000"/>
                        </a:lnSpc>
                        <a:spcAft>
                          <a:spcPts val="0"/>
                        </a:spcAft>
                      </a:pPr>
                      <a:r>
                        <a:rPr lang="en-GB" sz="900" dirty="0">
                          <a:effectLst/>
                        </a:rPr>
                        <a:t>Slide 12</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2 min</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n-GB" sz="900">
                          <a:effectLst/>
                        </a:rPr>
                        <a:t>Exploration of stress signs and symptoms</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Evaluation of likihood and individual differences of stress and how it presents.</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extLst>
                  <a:ext uri="{0D108BD9-81ED-4DB2-BD59-A6C34878D82A}">
                    <a16:rowId xmlns:a16="http://schemas.microsoft.com/office/drawing/2014/main" val="3814204051"/>
                  </a:ext>
                </a:extLst>
              </a:tr>
              <a:tr h="982835">
                <a:tc>
                  <a:txBody>
                    <a:bodyPr/>
                    <a:lstStyle/>
                    <a:p>
                      <a:pPr>
                        <a:lnSpc>
                          <a:spcPct val="107000"/>
                        </a:lnSpc>
                        <a:spcAft>
                          <a:spcPts val="0"/>
                        </a:spcAft>
                      </a:pPr>
                      <a:r>
                        <a:rPr lang="en-GB" sz="900" b="1" dirty="0">
                          <a:effectLst/>
                        </a:rPr>
                        <a:t>Ways to deal with stress</a:t>
                      </a:r>
                      <a:endParaRPr lang="en-GB" sz="1050" b="1" dirty="0">
                        <a:effectLst/>
                      </a:endParaRPr>
                    </a:p>
                    <a:p>
                      <a:pPr>
                        <a:lnSpc>
                          <a:spcPct val="107000"/>
                        </a:lnSpc>
                        <a:spcAft>
                          <a:spcPts val="0"/>
                        </a:spcAft>
                      </a:pPr>
                      <a:r>
                        <a:rPr lang="en-GB" sz="900" dirty="0">
                          <a:effectLst/>
                        </a:rPr>
                        <a:t>Slide 13 and 14</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8 min</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n-GB" sz="900" dirty="0">
                          <a:effectLst/>
                        </a:rPr>
                        <a:t>Examine each </a:t>
                      </a:r>
                      <a:r>
                        <a:rPr lang="en-GB" sz="900" b="1" dirty="0">
                          <a:effectLst/>
                        </a:rPr>
                        <a:t>picture considering what it represents</a:t>
                      </a:r>
                      <a:r>
                        <a:rPr lang="en-GB" sz="900" dirty="0">
                          <a:effectLst/>
                        </a:rPr>
                        <a:t>.</a:t>
                      </a:r>
                      <a:endParaRPr lang="en-GB" sz="1050" dirty="0">
                        <a:effectLst/>
                      </a:endParaRPr>
                    </a:p>
                    <a:p>
                      <a:pPr>
                        <a:lnSpc>
                          <a:spcPct val="107000"/>
                        </a:lnSpc>
                        <a:spcAft>
                          <a:spcPts val="0"/>
                        </a:spcAft>
                      </a:pPr>
                      <a:r>
                        <a:rPr lang="en-GB" sz="900" dirty="0">
                          <a:effectLst/>
                        </a:rPr>
                        <a:t> </a:t>
                      </a:r>
                      <a:endParaRPr lang="en-GB" sz="1050" dirty="0">
                        <a:effectLst/>
                      </a:endParaRPr>
                    </a:p>
                    <a:p>
                      <a:pPr>
                        <a:lnSpc>
                          <a:spcPct val="107000"/>
                        </a:lnSpc>
                        <a:spcAft>
                          <a:spcPts val="0"/>
                        </a:spcAft>
                      </a:pPr>
                      <a:r>
                        <a:rPr lang="en-GB" sz="900" dirty="0">
                          <a:effectLst/>
                        </a:rPr>
                        <a:t>Learners must then consider themselves and how they can use these strategies and make i</a:t>
                      </a:r>
                      <a:r>
                        <a:rPr lang="en-GB" sz="900" b="1" dirty="0">
                          <a:effectLst/>
                        </a:rPr>
                        <a:t>ndividual notes</a:t>
                      </a:r>
                      <a:endParaRPr lang="en-GB" sz="1050" b="1" dirty="0">
                        <a:effectLst/>
                      </a:endParaRPr>
                    </a:p>
                    <a:p>
                      <a:pPr>
                        <a:lnSpc>
                          <a:spcPct val="107000"/>
                        </a:lnSpc>
                        <a:spcAft>
                          <a:spcPts val="0"/>
                        </a:spcAft>
                      </a:pPr>
                      <a:r>
                        <a:rPr lang="en-GB" sz="900" dirty="0">
                          <a:effectLst/>
                        </a:rPr>
                        <a:t> </a:t>
                      </a:r>
                      <a:endParaRPr lang="en-GB" sz="1050" dirty="0">
                        <a:effectLst/>
                      </a:endParaRPr>
                    </a:p>
                    <a:p>
                      <a:pPr>
                        <a:lnSpc>
                          <a:spcPct val="107000"/>
                        </a:lnSpc>
                        <a:spcAft>
                          <a:spcPts val="0"/>
                        </a:spcAft>
                      </a:pPr>
                      <a:r>
                        <a:rPr lang="en-GB" sz="900" dirty="0">
                          <a:effectLst/>
                        </a:rPr>
                        <a:t>Teacher goes through breathing importance and apps</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Reflecting on the potential impact</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extLst>
                  <a:ext uri="{0D108BD9-81ED-4DB2-BD59-A6C34878D82A}">
                    <a16:rowId xmlns:a16="http://schemas.microsoft.com/office/drawing/2014/main" val="3231192653"/>
                  </a:ext>
                </a:extLst>
              </a:tr>
              <a:tr h="496955">
                <a:tc>
                  <a:txBody>
                    <a:bodyPr/>
                    <a:lstStyle/>
                    <a:p>
                      <a:pPr>
                        <a:lnSpc>
                          <a:spcPct val="107000"/>
                        </a:lnSpc>
                        <a:spcAft>
                          <a:spcPts val="0"/>
                        </a:spcAft>
                      </a:pPr>
                      <a:r>
                        <a:rPr lang="en-GB" sz="900" b="1" dirty="0">
                          <a:effectLst/>
                        </a:rPr>
                        <a:t>Bullet journals</a:t>
                      </a:r>
                      <a:endParaRPr lang="en-GB" sz="1050" b="1" dirty="0">
                        <a:effectLst/>
                      </a:endParaRPr>
                    </a:p>
                    <a:p>
                      <a:pPr>
                        <a:lnSpc>
                          <a:spcPct val="107000"/>
                        </a:lnSpc>
                        <a:spcAft>
                          <a:spcPts val="0"/>
                        </a:spcAft>
                      </a:pPr>
                      <a:r>
                        <a:rPr lang="en-GB" sz="900" dirty="0">
                          <a:effectLst/>
                        </a:rPr>
                        <a:t>Slide 15</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5 min</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n-GB" sz="900" dirty="0">
                          <a:effectLst/>
                        </a:rPr>
                        <a:t>Watch video</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Reflecting on whether this would work for them and justifying answer, Must also create plan of next steps (further research, buy book, plan pages)</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extLst>
                  <a:ext uri="{0D108BD9-81ED-4DB2-BD59-A6C34878D82A}">
                    <a16:rowId xmlns:a16="http://schemas.microsoft.com/office/drawing/2014/main" val="2653528502"/>
                  </a:ext>
                </a:extLst>
              </a:tr>
              <a:tr h="644188">
                <a:tc>
                  <a:txBody>
                    <a:bodyPr/>
                    <a:lstStyle/>
                    <a:p>
                      <a:pPr>
                        <a:lnSpc>
                          <a:spcPct val="107000"/>
                        </a:lnSpc>
                        <a:spcAft>
                          <a:spcPts val="0"/>
                        </a:spcAft>
                      </a:pPr>
                      <a:r>
                        <a:rPr lang="en-GB" sz="900" b="1" dirty="0">
                          <a:effectLst/>
                        </a:rPr>
                        <a:t>Making a change</a:t>
                      </a:r>
                      <a:endParaRPr lang="en-GB" sz="1050" b="1" dirty="0">
                        <a:effectLst/>
                      </a:endParaRPr>
                    </a:p>
                    <a:p>
                      <a:pPr>
                        <a:lnSpc>
                          <a:spcPct val="107000"/>
                        </a:lnSpc>
                        <a:spcAft>
                          <a:spcPts val="0"/>
                        </a:spcAft>
                      </a:pPr>
                      <a:r>
                        <a:rPr lang="en-GB" sz="900" dirty="0">
                          <a:effectLst/>
                        </a:rPr>
                        <a:t>Slide 16</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a:effectLst/>
                        </a:rPr>
                        <a:t>4 min</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n-GB" sz="900" dirty="0">
                          <a:effectLst/>
                        </a:rPr>
                        <a:t>Teacher explains stages of change</a:t>
                      </a:r>
                      <a:endParaRPr lang="en-GB" sz="1050" dirty="0">
                        <a:effectLst/>
                      </a:endParaRPr>
                    </a:p>
                    <a:p>
                      <a:pPr>
                        <a:lnSpc>
                          <a:spcPct val="107000"/>
                        </a:lnSpc>
                        <a:spcAft>
                          <a:spcPts val="0"/>
                        </a:spcAft>
                      </a:pPr>
                      <a:r>
                        <a:rPr lang="en-GB" sz="900" dirty="0">
                          <a:effectLst/>
                        </a:rPr>
                        <a:t>Learners reflect on what change they could make and </a:t>
                      </a:r>
                      <a:r>
                        <a:rPr lang="en-GB" sz="900" b="1" dirty="0">
                          <a:effectLst/>
                        </a:rPr>
                        <a:t>write down a new action </a:t>
                      </a:r>
                      <a:r>
                        <a:rPr lang="en-GB" sz="900" dirty="0">
                          <a:effectLst/>
                        </a:rPr>
                        <a:t>which they will take.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dirty="0">
                          <a:effectLst/>
                        </a:rPr>
                        <a:t>This work will assess learning within session.</a:t>
                      </a:r>
                      <a:endParaRPr lang="en-GB" sz="1050" dirty="0">
                        <a:effectLst/>
                      </a:endParaRPr>
                    </a:p>
                    <a:p>
                      <a:pPr>
                        <a:lnSpc>
                          <a:spcPct val="107000"/>
                        </a:lnSpc>
                        <a:spcAft>
                          <a:spcPts val="0"/>
                        </a:spcAft>
                      </a:pPr>
                      <a:r>
                        <a:rPr lang="en-GB" sz="900" dirty="0">
                          <a:effectLst/>
                        </a:rPr>
                        <a:t>Could ask learners to message you their action /change stages, and this could be used in tutorial.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tc>
                  <a:txBody>
                    <a:bodyPr/>
                    <a:lstStyle/>
                    <a:p>
                      <a:pPr>
                        <a:lnSpc>
                          <a:spcPct val="107000"/>
                        </a:lnSpc>
                        <a:spcAft>
                          <a:spcPts val="0"/>
                        </a:spcAft>
                      </a:pPr>
                      <a:r>
                        <a:rPr lang="en-GB" sz="900" dirty="0">
                          <a:effectLst/>
                        </a:rPr>
                        <a: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550" marR="61550" marT="30775" marB="30775"/>
                </a:tc>
                <a:extLst>
                  <a:ext uri="{0D108BD9-81ED-4DB2-BD59-A6C34878D82A}">
                    <a16:rowId xmlns:a16="http://schemas.microsoft.com/office/drawing/2014/main" val="4040796634"/>
                  </a:ext>
                </a:extLst>
              </a:tr>
            </a:tbl>
          </a:graphicData>
        </a:graphic>
      </p:graphicFrame>
      <p:sp>
        <p:nvSpPr>
          <p:cNvPr id="10" name="TextBox 9">
            <a:extLst>
              <a:ext uri="{FF2B5EF4-FFF2-40B4-BE49-F238E27FC236}">
                <a16:creationId xmlns:a16="http://schemas.microsoft.com/office/drawing/2014/main" id="{D869CF22-F23D-4E03-9565-1F1F21563AD0}"/>
              </a:ext>
            </a:extLst>
          </p:cNvPr>
          <p:cNvSpPr txBox="1"/>
          <p:nvPr/>
        </p:nvSpPr>
        <p:spPr>
          <a:xfrm>
            <a:off x="10631606" y="2447156"/>
            <a:ext cx="1560394" cy="4401205"/>
          </a:xfrm>
          <a:prstGeom prst="rect">
            <a:avLst/>
          </a:prstGeom>
          <a:noFill/>
        </p:spPr>
        <p:txBody>
          <a:bodyPr wrap="square">
            <a:spAutoFit/>
          </a:bodyPr>
          <a:lstStyle/>
          <a:p>
            <a:r>
              <a:rPr lang="en-GB" sz="1400" dirty="0">
                <a:solidFill>
                  <a:schemeClr val="bg1"/>
                </a:solidFill>
                <a:latin typeface="Gadugi" panose="020B0502040204020203" pitchFamily="34" charset="0"/>
                <a:ea typeface="Gadugi" panose="020B0502040204020203" pitchFamily="34" charset="0"/>
              </a:rPr>
              <a:t>This session is planned to be utilised with your learners as you wish, you may add, change or omit activities or resources. </a:t>
            </a:r>
          </a:p>
          <a:p>
            <a:endParaRPr lang="en-GB" sz="1400" dirty="0">
              <a:solidFill>
                <a:schemeClr val="bg1"/>
              </a:solidFill>
              <a:latin typeface="Gadugi" panose="020B0502040204020203" pitchFamily="34" charset="0"/>
              <a:ea typeface="Gadugi" panose="020B0502040204020203" pitchFamily="34" charset="0"/>
            </a:endParaRPr>
          </a:p>
          <a:p>
            <a:r>
              <a:rPr lang="en-GB" sz="1400" dirty="0">
                <a:solidFill>
                  <a:schemeClr val="bg1"/>
                </a:solidFill>
                <a:latin typeface="Gadugi" panose="020B0502040204020203" pitchFamily="34" charset="0"/>
                <a:ea typeface="Gadugi" panose="020B0502040204020203" pitchFamily="34" charset="0"/>
              </a:rPr>
              <a:t>Some activities may involve preparation before the session, such as setting up a Microsoft Form or a </a:t>
            </a:r>
            <a:r>
              <a:rPr lang="en-GB" sz="1400" dirty="0" err="1">
                <a:solidFill>
                  <a:schemeClr val="bg1"/>
                </a:solidFill>
                <a:latin typeface="Gadugi" panose="020B0502040204020203" pitchFamily="34" charset="0"/>
                <a:ea typeface="Gadugi" panose="020B0502040204020203" pitchFamily="34" charset="0"/>
              </a:rPr>
              <a:t>Mentimeter</a:t>
            </a:r>
            <a:r>
              <a:rPr lang="en-GB" sz="1400" dirty="0">
                <a:solidFill>
                  <a:schemeClr val="bg1"/>
                </a:solidFill>
                <a:latin typeface="Gadugi" panose="020B0502040204020203" pitchFamily="34" charset="0"/>
                <a:ea typeface="Gadugi" panose="020B0502040204020203" pitchFamily="34" charset="0"/>
              </a:rPr>
              <a:t> however there will be minimum preparation time. </a:t>
            </a:r>
          </a:p>
        </p:txBody>
      </p:sp>
    </p:spTree>
    <p:extLst>
      <p:ext uri="{BB962C8B-B14F-4D97-AF65-F5344CB8AC3E}">
        <p14:creationId xmlns:p14="http://schemas.microsoft.com/office/powerpoint/2010/main" val="351882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29E8-68F6-4B7F-A49A-47902D8BEE7F}"/>
              </a:ext>
            </a:extLst>
          </p:cNvPr>
          <p:cNvSpPr>
            <a:spLocks noGrp="1"/>
          </p:cNvSpPr>
          <p:nvPr>
            <p:ph type="title" idx="4294967295"/>
          </p:nvPr>
        </p:nvSpPr>
        <p:spPr>
          <a:xfrm>
            <a:off x="4965430" y="629266"/>
            <a:ext cx="6586491" cy="1676603"/>
          </a:xfrm>
        </p:spPr>
        <p:txBody>
          <a:bodyPr vert="horz" lIns="91440" tIns="45720" rIns="91440" bIns="45720" rtlCol="0" anchor="ctr">
            <a:normAutofit/>
          </a:bodyPr>
          <a:lstStyle/>
          <a:p>
            <a:r>
              <a:rPr lang="en-US" sz="5400" b="1" dirty="0">
                <a:solidFill>
                  <a:schemeClr val="bg1"/>
                </a:solidFill>
                <a:latin typeface="Gadugi" panose="020B0502040204020203" pitchFamily="34" charset="0"/>
                <a:ea typeface="Gadugi" panose="020B0502040204020203" pitchFamily="34" charset="0"/>
              </a:rPr>
              <a:t>This Session</a:t>
            </a:r>
          </a:p>
        </p:txBody>
      </p:sp>
      <p:sp>
        <p:nvSpPr>
          <p:cNvPr id="3" name="Content Placeholder 2">
            <a:extLst>
              <a:ext uri="{FF2B5EF4-FFF2-40B4-BE49-F238E27FC236}">
                <a16:creationId xmlns:a16="http://schemas.microsoft.com/office/drawing/2014/main" id="{165BF8B0-CC16-4FFA-A558-670D395B4EAA}"/>
              </a:ext>
            </a:extLst>
          </p:cNvPr>
          <p:cNvSpPr>
            <a:spLocks noGrp="1"/>
          </p:cNvSpPr>
          <p:nvPr>
            <p:ph idx="4294967295"/>
          </p:nvPr>
        </p:nvSpPr>
        <p:spPr>
          <a:xfrm>
            <a:off x="4965431" y="1978926"/>
            <a:ext cx="6916329" cy="4244894"/>
          </a:xfrm>
        </p:spPr>
        <p:txBody>
          <a:bodyPr vert="horz" lIns="91440" tIns="45720" rIns="91440" bIns="45720" rtlCol="0">
            <a:normAutofit fontScale="55000" lnSpcReduction="20000"/>
          </a:bodyPr>
          <a:lstStyle/>
          <a:p>
            <a:pPr marL="0" indent="0">
              <a:buNone/>
            </a:pPr>
            <a:r>
              <a:rPr lang="en-GB" sz="2900" dirty="0">
                <a:solidFill>
                  <a:schemeClr val="bg1"/>
                </a:solidFill>
                <a:latin typeface="Gadugi" panose="020B0502040204020203" pitchFamily="34" charset="0"/>
                <a:ea typeface="Gadugi" panose="020B0502040204020203" pitchFamily="34" charset="0"/>
              </a:rPr>
              <a:t>Expectations</a:t>
            </a:r>
          </a:p>
          <a:p>
            <a:r>
              <a:rPr lang="en-GB" sz="2900" dirty="0">
                <a:solidFill>
                  <a:schemeClr val="bg1"/>
                </a:solidFill>
                <a:latin typeface="Gadugi" panose="020B0502040204020203" pitchFamily="34" charset="0"/>
                <a:ea typeface="Gadugi" panose="020B0502040204020203" pitchFamily="34" charset="0"/>
              </a:rPr>
              <a:t>Respect and confidentiality</a:t>
            </a:r>
          </a:p>
          <a:p>
            <a:r>
              <a:rPr lang="en-GB" sz="2900" dirty="0">
                <a:solidFill>
                  <a:schemeClr val="bg1"/>
                </a:solidFill>
                <a:latin typeface="Gadugi" panose="020B0502040204020203" pitchFamily="34" charset="0"/>
                <a:ea typeface="Gadugi" panose="020B0502040204020203" pitchFamily="34" charset="0"/>
              </a:rPr>
              <a:t>Contribution</a:t>
            </a:r>
          </a:p>
          <a:p>
            <a:endParaRPr lang="en-GB" sz="2900" dirty="0">
              <a:solidFill>
                <a:schemeClr val="bg1"/>
              </a:solidFill>
              <a:latin typeface="Gadugi" panose="020B0502040204020203" pitchFamily="34" charset="0"/>
              <a:ea typeface="Gadugi" panose="020B0502040204020203" pitchFamily="34" charset="0"/>
            </a:endParaRPr>
          </a:p>
          <a:p>
            <a:pPr marL="0" indent="0">
              <a:buNone/>
            </a:pPr>
            <a:r>
              <a:rPr lang="en-GB" sz="2900" dirty="0">
                <a:solidFill>
                  <a:schemeClr val="bg1"/>
                </a:solidFill>
                <a:latin typeface="Gadugi" panose="020B0502040204020203" pitchFamily="34" charset="0"/>
                <a:ea typeface="Gadugi" panose="020B0502040204020203" pitchFamily="34" charset="0"/>
              </a:rPr>
              <a:t>Learning objectives</a:t>
            </a:r>
          </a:p>
          <a:p>
            <a:r>
              <a:rPr lang="en-GB" sz="2900" dirty="0">
                <a:solidFill>
                  <a:schemeClr val="bg1"/>
                </a:solidFill>
                <a:latin typeface="Gadugi" panose="020B0502040204020203" pitchFamily="34" charset="0"/>
                <a:ea typeface="Gadugi" panose="020B0502040204020203" pitchFamily="34" charset="0"/>
              </a:rPr>
              <a:t>Identifying what stress is and how it can benefit us</a:t>
            </a:r>
          </a:p>
          <a:p>
            <a:r>
              <a:rPr lang="en-GB" sz="2900" dirty="0">
                <a:solidFill>
                  <a:schemeClr val="bg1"/>
                </a:solidFill>
                <a:latin typeface="Gadugi" panose="020B0502040204020203" pitchFamily="34" charset="0"/>
                <a:ea typeface="Gadugi" panose="020B0502040204020203" pitchFamily="34" charset="0"/>
              </a:rPr>
              <a:t>Establishing when stress may be beneficial and when it may be too much and what stress can do to the body</a:t>
            </a:r>
          </a:p>
          <a:p>
            <a:r>
              <a:rPr lang="en-GB" sz="2900" dirty="0">
                <a:solidFill>
                  <a:schemeClr val="bg1"/>
                </a:solidFill>
                <a:latin typeface="Gadugi" panose="020B0502040204020203" pitchFamily="34" charset="0"/>
                <a:ea typeface="Gadugi" panose="020B0502040204020203" pitchFamily="34" charset="0"/>
              </a:rPr>
              <a:t>Reflect on what makes you, other young people and your peers stressed</a:t>
            </a:r>
          </a:p>
          <a:p>
            <a:r>
              <a:rPr lang="en-GB" sz="2900" dirty="0">
                <a:solidFill>
                  <a:schemeClr val="bg1"/>
                </a:solidFill>
                <a:latin typeface="Gadugi" panose="020B0502040204020203" pitchFamily="34" charset="0"/>
                <a:ea typeface="Gadugi" panose="020B0502040204020203" pitchFamily="34" charset="0"/>
              </a:rPr>
              <a:t>Consider how do we know when we or others are stressed</a:t>
            </a:r>
          </a:p>
          <a:p>
            <a:r>
              <a:rPr lang="en-GB" sz="2900" dirty="0">
                <a:solidFill>
                  <a:schemeClr val="bg1"/>
                </a:solidFill>
                <a:latin typeface="Gadugi" panose="020B0502040204020203" pitchFamily="34" charset="0"/>
                <a:ea typeface="Gadugi" panose="020B0502040204020203" pitchFamily="34" charset="0"/>
              </a:rPr>
              <a:t>Examine strategies to support stress</a:t>
            </a:r>
          </a:p>
          <a:p>
            <a:r>
              <a:rPr lang="en-GB" sz="2900" dirty="0">
                <a:solidFill>
                  <a:schemeClr val="bg1"/>
                </a:solidFill>
                <a:latin typeface="Gadugi" panose="020B0502040204020203" pitchFamily="34" charset="0"/>
                <a:ea typeface="Gadugi" panose="020B0502040204020203" pitchFamily="34" charset="0"/>
              </a:rPr>
              <a:t>Reflect on how we can make a change and explore the change curve</a:t>
            </a:r>
          </a:p>
          <a:p>
            <a:endParaRPr lang="en-GB" sz="2900" dirty="0">
              <a:solidFill>
                <a:schemeClr val="bg1"/>
              </a:solidFill>
              <a:latin typeface="Gadugi" panose="020B0502040204020203" pitchFamily="34" charset="0"/>
              <a:ea typeface="Gadugi" panose="020B0502040204020203" pitchFamily="34" charset="0"/>
            </a:endParaRPr>
          </a:p>
          <a:p>
            <a:pPr marL="0" indent="0">
              <a:buNone/>
            </a:pPr>
            <a:r>
              <a:rPr lang="en-GB" sz="2900" dirty="0">
                <a:solidFill>
                  <a:schemeClr val="bg1"/>
                </a:solidFill>
                <a:latin typeface="Gadugi" panose="020B0502040204020203" pitchFamily="34" charset="0"/>
                <a:ea typeface="Gadugi" panose="020B0502040204020203" pitchFamily="34" charset="0"/>
              </a:rPr>
              <a:t>You will be challenged in this session to justify your answers, to challenge your thinking, to reflect, be honest and to evaluate.</a:t>
            </a:r>
          </a:p>
          <a:p>
            <a:endParaRPr lang="en-US" sz="1500" dirty="0"/>
          </a:p>
        </p:txBody>
      </p:sp>
      <p:pic>
        <p:nvPicPr>
          <p:cNvPr id="11" name="Picture 4">
            <a:extLst>
              <a:ext uri="{FF2B5EF4-FFF2-40B4-BE49-F238E27FC236}">
                <a16:creationId xmlns:a16="http://schemas.microsoft.com/office/drawing/2014/main" id="{AFC2BBCB-885B-42A8-9A04-5E477D4FE4D6}"/>
              </a:ext>
            </a:extLst>
          </p:cNvPr>
          <p:cNvPicPr>
            <a:picLocks noChangeAspect="1"/>
          </p:cNvPicPr>
          <p:nvPr/>
        </p:nvPicPr>
        <p:blipFill rotWithShape="1">
          <a:blip r:embed="rId2"/>
          <a:srcRect l="18307" r="36573" b="-1"/>
          <a:stretch/>
        </p:blipFill>
        <p:spPr>
          <a:xfrm>
            <a:off x="20" y="10"/>
            <a:ext cx="4635571" cy="6857990"/>
          </a:xfrm>
          <a:prstGeom prst="rect">
            <a:avLst/>
          </a:prstGeom>
          <a:effectLst/>
        </p:spPr>
      </p:pic>
    </p:spTree>
    <p:extLst>
      <p:ext uri="{BB962C8B-B14F-4D97-AF65-F5344CB8AC3E}">
        <p14:creationId xmlns:p14="http://schemas.microsoft.com/office/powerpoint/2010/main" val="518918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3DAF30C-1AB3-4475-B64E-25128F4EBC0A}"/>
              </a:ext>
            </a:extLst>
          </p:cNvPr>
          <p:cNvSpPr txBox="1">
            <a:spLocks/>
          </p:cNvSpPr>
          <p:nvPr/>
        </p:nvSpPr>
        <p:spPr>
          <a:xfrm>
            <a:off x="0" y="0"/>
            <a:ext cx="0" cy="0"/>
          </a:xfr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3600" b="1">
                <a:solidFill>
                  <a:schemeClr val="bg1"/>
                </a:solidFill>
                <a:latin typeface="Gadugi" panose="020B0502040204020203" pitchFamily="34" charset="0"/>
                <a:ea typeface="Gadugi" panose="020B0502040204020203" pitchFamily="34" charset="0"/>
              </a:rPr>
            </a:br>
            <a:r>
              <a:rPr lang="en-GB" sz="3600" b="1">
                <a:solidFill>
                  <a:schemeClr val="bg1"/>
                </a:solidFill>
                <a:latin typeface="Gadugi" panose="020B0502040204020203" pitchFamily="34" charset="0"/>
                <a:ea typeface="Gadugi" panose="020B0502040204020203" pitchFamily="34" charset="0"/>
              </a:rPr>
              <a:t>	How are you today?</a:t>
            </a:r>
            <a:endParaRPr lang="en-GB" sz="3600" b="1" dirty="0">
              <a:solidFill>
                <a:schemeClr val="bg1"/>
              </a:solidFill>
              <a:latin typeface="Gadugi" panose="020B0502040204020203" pitchFamily="34" charset="0"/>
              <a:ea typeface="Gadugi" panose="020B0502040204020203" pitchFamily="34" charset="0"/>
            </a:endParaRPr>
          </a:p>
        </p:txBody>
      </p:sp>
      <p:sp>
        <p:nvSpPr>
          <p:cNvPr id="10" name="Content Placeholder 2">
            <a:extLst>
              <a:ext uri="{FF2B5EF4-FFF2-40B4-BE49-F238E27FC236}">
                <a16:creationId xmlns:a16="http://schemas.microsoft.com/office/drawing/2014/main" id="{625AC891-48B7-4EEF-9BC1-21F794A38FA0}"/>
              </a:ext>
            </a:extLst>
          </p:cNvPr>
          <p:cNvSpPr txBox="1">
            <a:spLocks/>
          </p:cNvSpPr>
          <p:nvPr/>
        </p:nvSpPr>
        <p:spPr>
          <a:xfrm>
            <a:off x="773723" y="1479624"/>
            <a:ext cx="6029848" cy="5253037"/>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bg1"/>
                </a:solidFill>
                <a:latin typeface="Gadugi" panose="020B0502040204020203" pitchFamily="34" charset="0"/>
                <a:ea typeface="Gadugi" panose="020B0502040204020203" pitchFamily="34" charset="0"/>
              </a:rPr>
              <a:t>Which blob person represents how you feel today?</a:t>
            </a:r>
          </a:p>
          <a:p>
            <a:r>
              <a:rPr lang="en-GB" sz="2000" b="1" dirty="0">
                <a:solidFill>
                  <a:schemeClr val="bg1"/>
                </a:solidFill>
                <a:latin typeface="Gadugi" panose="020B0502040204020203" pitchFamily="34" charset="0"/>
                <a:ea typeface="Gadugi" panose="020B0502040204020203" pitchFamily="34" charset="0"/>
              </a:rPr>
              <a:t>Pop your number in the chat</a:t>
            </a:r>
          </a:p>
          <a:p>
            <a:r>
              <a:rPr lang="en-GB" sz="2000" b="1" dirty="0">
                <a:solidFill>
                  <a:schemeClr val="bg1"/>
                </a:solidFill>
                <a:latin typeface="Gadugi" panose="020B0502040204020203" pitchFamily="34" charset="0"/>
                <a:ea typeface="Gadugi" panose="020B0502040204020203" pitchFamily="34" charset="0"/>
              </a:rPr>
              <a:t>If you feel comfortable please could you either share in the chat or verbally why you have chosen this number.</a:t>
            </a:r>
          </a:p>
          <a:p>
            <a:pPr marL="0" indent="0">
              <a:buFont typeface="Arial" panose="020B0604020202020204" pitchFamily="34" charset="0"/>
              <a:buNone/>
            </a:pPr>
            <a:endParaRPr lang="en-GB" sz="2000" b="1" dirty="0">
              <a:solidFill>
                <a:schemeClr val="bg1"/>
              </a:solidFill>
              <a:latin typeface="Gadugi" panose="020B0502040204020203" pitchFamily="34" charset="0"/>
              <a:ea typeface="Gadugi" panose="020B0502040204020203" pitchFamily="34" charset="0"/>
            </a:endParaRPr>
          </a:p>
          <a:p>
            <a:pPr marL="0" indent="0">
              <a:buFont typeface="Arial" panose="020B0604020202020204" pitchFamily="34" charset="0"/>
              <a:buNone/>
            </a:pPr>
            <a:r>
              <a:rPr lang="en-GB" sz="2000" b="1" dirty="0">
                <a:solidFill>
                  <a:schemeClr val="bg1"/>
                </a:solidFill>
                <a:latin typeface="Gadugi" panose="020B0502040204020203" pitchFamily="34" charset="0"/>
                <a:ea typeface="Gadugi" panose="020B0502040204020203" pitchFamily="34" charset="0"/>
              </a:rPr>
              <a:t>Next</a:t>
            </a:r>
          </a:p>
          <a:p>
            <a:r>
              <a:rPr lang="en-GB" sz="2000" b="1" dirty="0">
                <a:solidFill>
                  <a:schemeClr val="bg1"/>
                </a:solidFill>
                <a:latin typeface="Gadugi" panose="020B0502040204020203" pitchFamily="34" charset="0"/>
                <a:ea typeface="Gadugi" panose="020B0502040204020203" pitchFamily="34" charset="0"/>
              </a:rPr>
              <a:t>Hands up if you have felt stressed at least once in the last week?</a:t>
            </a:r>
          </a:p>
          <a:p>
            <a:pPr marL="0" indent="0">
              <a:buFont typeface="Arial" panose="020B0604020202020204" pitchFamily="34" charset="0"/>
              <a:buNone/>
            </a:pPr>
            <a:r>
              <a:rPr lang="en-GB" sz="2000" b="1" i="1" dirty="0">
                <a:solidFill>
                  <a:schemeClr val="bg1"/>
                </a:solidFill>
                <a:latin typeface="Gadugi" panose="020B0502040204020203" pitchFamily="34" charset="0"/>
                <a:ea typeface="Gadugi" panose="020B0502040204020203" pitchFamily="34" charset="0"/>
              </a:rPr>
              <a:t>	Now pop your hands down</a:t>
            </a:r>
          </a:p>
          <a:p>
            <a:r>
              <a:rPr lang="en-GB" sz="2000" b="1" dirty="0">
                <a:solidFill>
                  <a:schemeClr val="bg1"/>
                </a:solidFill>
                <a:latin typeface="Gadugi" panose="020B0502040204020203" pitchFamily="34" charset="0"/>
                <a:ea typeface="Gadugi" panose="020B0502040204020203" pitchFamily="34" charset="0"/>
              </a:rPr>
              <a:t>Hands up if you think your stress has been made worse by the pandemic? </a:t>
            </a:r>
          </a:p>
        </p:txBody>
      </p:sp>
      <p:sp>
        <p:nvSpPr>
          <p:cNvPr id="11" name="Title 1">
            <a:extLst>
              <a:ext uri="{FF2B5EF4-FFF2-40B4-BE49-F238E27FC236}">
                <a16:creationId xmlns:a16="http://schemas.microsoft.com/office/drawing/2014/main" id="{9F4AF21C-D830-4296-A29E-E749C2E03BA4}"/>
              </a:ext>
            </a:extLst>
          </p:cNvPr>
          <p:cNvSpPr txBox="1">
            <a:spLocks/>
          </p:cNvSpPr>
          <p:nvPr/>
        </p:nvSpPr>
        <p:spPr>
          <a:xfrm>
            <a:off x="-59872" y="0"/>
            <a:ext cx="0" cy="0"/>
          </a:xfr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bg1"/>
              </a:solidFill>
              <a:latin typeface="Gadugi" panose="020B0502040204020203" pitchFamily="34" charset="0"/>
              <a:ea typeface="Gadugi" panose="020B0502040204020203" pitchFamily="34" charset="0"/>
            </a:endParaRPr>
          </a:p>
        </p:txBody>
      </p:sp>
      <p:pic>
        <p:nvPicPr>
          <p:cNvPr id="12" name="Picture 11">
            <a:extLst>
              <a:ext uri="{FF2B5EF4-FFF2-40B4-BE49-F238E27FC236}">
                <a16:creationId xmlns:a16="http://schemas.microsoft.com/office/drawing/2014/main" id="{21D9D74C-E31E-471C-8CD7-D875014CCB8C}"/>
              </a:ext>
            </a:extLst>
          </p:cNvPr>
          <p:cNvPicPr>
            <a:picLocks noChangeAspect="1"/>
          </p:cNvPicPr>
          <p:nvPr/>
        </p:nvPicPr>
        <p:blipFill>
          <a:blip r:embed="rId2"/>
          <a:stretch>
            <a:fillRect/>
          </a:stretch>
        </p:blipFill>
        <p:spPr>
          <a:xfrm>
            <a:off x="7609114" y="1538058"/>
            <a:ext cx="4304847" cy="5140327"/>
          </a:xfrm>
          <a:prstGeom prst="rect">
            <a:avLst/>
          </a:prstGeom>
        </p:spPr>
      </p:pic>
      <p:sp>
        <p:nvSpPr>
          <p:cNvPr id="4" name="Rectangle 3">
            <a:extLst>
              <a:ext uri="{FF2B5EF4-FFF2-40B4-BE49-F238E27FC236}">
                <a16:creationId xmlns:a16="http://schemas.microsoft.com/office/drawing/2014/main" id="{C971C813-22C5-4066-8D17-B08928D1A06E}"/>
              </a:ext>
            </a:extLst>
          </p:cNvPr>
          <p:cNvSpPr/>
          <p:nvPr/>
        </p:nvSpPr>
        <p:spPr>
          <a:xfrm>
            <a:off x="549879" y="495691"/>
            <a:ext cx="3548151" cy="523220"/>
          </a:xfrm>
          <a:prstGeom prst="rect">
            <a:avLst/>
          </a:prstGeom>
        </p:spPr>
        <p:txBody>
          <a:bodyPr wrap="none">
            <a:spAutoFit/>
          </a:bodyPr>
          <a:lstStyle/>
          <a:p>
            <a:r>
              <a:rPr lang="en-GB" sz="2800" b="1" dirty="0">
                <a:solidFill>
                  <a:schemeClr val="bg1"/>
                </a:solidFill>
                <a:latin typeface="Gadugi" panose="020B0502040204020203" pitchFamily="34" charset="0"/>
                <a:ea typeface="Gadugi" panose="020B0502040204020203" pitchFamily="34" charset="0"/>
              </a:rPr>
              <a:t>How are you today?</a:t>
            </a:r>
            <a:endParaRPr lang="en-GB" sz="2800" dirty="0">
              <a:solidFill>
                <a:schemeClr val="bg1"/>
              </a:solidFill>
            </a:endParaRPr>
          </a:p>
        </p:txBody>
      </p:sp>
    </p:spTree>
    <p:extLst>
      <p:ext uri="{BB962C8B-B14F-4D97-AF65-F5344CB8AC3E}">
        <p14:creationId xmlns:p14="http://schemas.microsoft.com/office/powerpoint/2010/main" val="1681744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E22C0-4B7A-489C-9668-CB033A22FFEF}"/>
              </a:ext>
            </a:extLst>
          </p:cNvPr>
          <p:cNvSpPr>
            <a:spLocks noGrp="1"/>
          </p:cNvSpPr>
          <p:nvPr>
            <p:ph type="title" idx="4294967295"/>
          </p:nvPr>
        </p:nvSpPr>
        <p:spPr>
          <a:xfrm>
            <a:off x="6387639" y="1466106"/>
            <a:ext cx="5259707" cy="1325563"/>
          </a:xfrm>
        </p:spPr>
        <p:txBody>
          <a:bodyPr vert="horz" lIns="91440" tIns="45720" rIns="91440" bIns="45720" rtlCol="0" anchor="ctr">
            <a:normAutofit/>
          </a:bodyPr>
          <a:lstStyle/>
          <a:p>
            <a:r>
              <a:rPr lang="en-US" b="1" dirty="0">
                <a:latin typeface="Gadugi" panose="020B0502040204020203" pitchFamily="34" charset="0"/>
                <a:ea typeface="Gadugi" panose="020B0502040204020203" pitchFamily="34" charset="0"/>
              </a:rPr>
              <a:t>What is Stress?</a:t>
            </a:r>
          </a:p>
        </p:txBody>
      </p:sp>
      <p:sp>
        <p:nvSpPr>
          <p:cNvPr id="2052" name="Freeform: Shape 7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50" name="Picture 2" descr="Art therapy helps students cope with stress">
            <a:extLst>
              <a:ext uri="{FF2B5EF4-FFF2-40B4-BE49-F238E27FC236}">
                <a16:creationId xmlns:a16="http://schemas.microsoft.com/office/drawing/2014/main" id="{F27A673B-CDAC-41D6-B3FC-4CEC7C6D70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70" r="16769" b="-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0091269-EFD7-431D-8E81-FC3748077093}"/>
              </a:ext>
            </a:extLst>
          </p:cNvPr>
          <p:cNvSpPr>
            <a:spLocks noGrp="1"/>
          </p:cNvSpPr>
          <p:nvPr>
            <p:ph idx="4294967295"/>
          </p:nvPr>
        </p:nvSpPr>
        <p:spPr>
          <a:xfrm>
            <a:off x="6387632" y="2965174"/>
            <a:ext cx="5259714" cy="3375920"/>
          </a:xfrm>
        </p:spPr>
        <p:txBody>
          <a:bodyPr vert="horz" lIns="91440" tIns="45720" rIns="91440" bIns="45720" rtlCol="0" anchor="t">
            <a:normAutofit fontScale="77500" lnSpcReduction="20000"/>
          </a:bodyPr>
          <a:lstStyle/>
          <a:p>
            <a:pPr marL="0" indent="0">
              <a:buNone/>
            </a:pPr>
            <a:r>
              <a:rPr lang="en-US" sz="4400" b="1" dirty="0"/>
              <a:t>On a Microsoft Form answer:</a:t>
            </a:r>
          </a:p>
          <a:p>
            <a:pPr marL="0" indent="0">
              <a:buNone/>
            </a:pPr>
            <a:r>
              <a:rPr lang="en-US" sz="3600" dirty="0"/>
              <a:t>What is stress?</a:t>
            </a:r>
          </a:p>
          <a:p>
            <a:pPr marL="0" indent="0">
              <a:buNone/>
            </a:pPr>
            <a:r>
              <a:rPr lang="en-US" sz="3600" dirty="0"/>
              <a:t>Why do we get stressed? Consider the impact on the body.</a:t>
            </a:r>
          </a:p>
          <a:p>
            <a:pPr marL="0" indent="0">
              <a:buNone/>
            </a:pPr>
            <a:r>
              <a:rPr lang="en-US" sz="3600" dirty="0"/>
              <a:t>How effective are you at managing stress (provide justified statements)</a:t>
            </a:r>
          </a:p>
        </p:txBody>
      </p:sp>
    </p:spTree>
    <p:extLst>
      <p:ext uri="{BB962C8B-B14F-4D97-AF65-F5344CB8AC3E}">
        <p14:creationId xmlns:p14="http://schemas.microsoft.com/office/powerpoint/2010/main" val="261584371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53AC0-2133-472F-8B91-BF248CB12E3B}"/>
              </a:ext>
            </a:extLst>
          </p:cNvPr>
          <p:cNvSpPr>
            <a:spLocks noGrp="1"/>
          </p:cNvSpPr>
          <p:nvPr>
            <p:ph type="title" idx="4294967295"/>
          </p:nvPr>
        </p:nvSpPr>
        <p:spPr>
          <a:xfrm>
            <a:off x="0" y="365125"/>
            <a:ext cx="10515600" cy="1325563"/>
          </a:xfrm>
        </p:spPr>
        <p:txBody>
          <a:bodyPr>
            <a:normAutofit/>
          </a:bodyPr>
          <a:lstStyle/>
          <a:p>
            <a:r>
              <a:rPr lang="en-GB">
                <a:solidFill>
                  <a:schemeClr val="bg1"/>
                </a:solidFill>
              </a:rPr>
              <a:t>What is stress? </a:t>
            </a:r>
          </a:p>
        </p:txBody>
      </p:sp>
      <p:sp>
        <p:nvSpPr>
          <p:cNvPr id="3" name="Content Placeholder 2">
            <a:extLst>
              <a:ext uri="{FF2B5EF4-FFF2-40B4-BE49-F238E27FC236}">
                <a16:creationId xmlns:a16="http://schemas.microsoft.com/office/drawing/2014/main" id="{B0EDEF70-DA94-4CC9-98E1-7CB74BA3B7FF}"/>
              </a:ext>
            </a:extLst>
          </p:cNvPr>
          <p:cNvSpPr>
            <a:spLocks noGrp="1"/>
          </p:cNvSpPr>
          <p:nvPr>
            <p:ph idx="4294967295"/>
          </p:nvPr>
        </p:nvSpPr>
        <p:spPr>
          <a:xfrm>
            <a:off x="580650" y="3021884"/>
            <a:ext cx="8715749" cy="4314825"/>
          </a:xfrm>
        </p:spPr>
        <p:txBody>
          <a:bodyPr anchor="ctr">
            <a:noAutofit/>
          </a:bodyPr>
          <a:lstStyle/>
          <a:p>
            <a:r>
              <a:rPr lang="en-GB" sz="1800" b="1" dirty="0">
                <a:solidFill>
                  <a:srgbClr val="7030A0"/>
                </a:solidFill>
                <a:latin typeface="Gadugi" panose="020B0502040204020203" pitchFamily="34" charset="0"/>
                <a:ea typeface="Gadugi" panose="020B0502040204020203" pitchFamily="34" charset="0"/>
              </a:rPr>
              <a:t>Stress is the body's reaction to feeling threatened or under pressure. </a:t>
            </a:r>
          </a:p>
          <a:p>
            <a:r>
              <a:rPr lang="en-GB" sz="1800" b="1" dirty="0">
                <a:solidFill>
                  <a:srgbClr val="7030A0"/>
                </a:solidFill>
                <a:latin typeface="Gadugi" panose="020B0502040204020203" pitchFamily="34" charset="0"/>
                <a:ea typeface="Gadugi" panose="020B0502040204020203" pitchFamily="34" charset="0"/>
              </a:rPr>
              <a:t>Fight, flight or freeze</a:t>
            </a:r>
          </a:p>
          <a:p>
            <a:r>
              <a:rPr lang="en-GB" sz="1800" b="1" dirty="0">
                <a:solidFill>
                  <a:srgbClr val="7030A0"/>
                </a:solidFill>
                <a:latin typeface="Gadugi" panose="020B0502040204020203" pitchFamily="34" charset="0"/>
                <a:ea typeface="Gadugi" panose="020B0502040204020203" pitchFamily="34" charset="0"/>
              </a:rPr>
              <a:t>It can help achieve our goals or to get jobs done</a:t>
            </a:r>
          </a:p>
          <a:p>
            <a:r>
              <a:rPr lang="en-GB" sz="1800" b="1" dirty="0">
                <a:solidFill>
                  <a:srgbClr val="7030A0"/>
                </a:solidFill>
                <a:latin typeface="Gadugi" panose="020B0502040204020203" pitchFamily="34" charset="0"/>
                <a:ea typeface="Gadugi" panose="020B0502040204020203" pitchFamily="34" charset="0"/>
              </a:rPr>
              <a:t>Too much stress can affect our mood, our body and our relationships</a:t>
            </a:r>
          </a:p>
          <a:p>
            <a:r>
              <a:rPr lang="en-GB" sz="1800" b="1" dirty="0">
                <a:solidFill>
                  <a:srgbClr val="7030A0"/>
                </a:solidFill>
                <a:latin typeface="Gadugi" panose="020B0502040204020203" pitchFamily="34" charset="0"/>
                <a:ea typeface="Gadugi" panose="020B0502040204020203" pitchFamily="34" charset="0"/>
              </a:rPr>
              <a:t>It can make us feel anxious and irritable, and affect our self-esteem.</a:t>
            </a:r>
          </a:p>
          <a:p>
            <a:r>
              <a:rPr lang="en-GB" sz="1800" b="1" dirty="0">
                <a:solidFill>
                  <a:srgbClr val="7030A0"/>
                </a:solidFill>
                <a:latin typeface="Gadugi" panose="020B0502040204020203" pitchFamily="34" charset="0"/>
                <a:ea typeface="Gadugi" panose="020B0502040204020203" pitchFamily="34" charset="0"/>
              </a:rPr>
              <a:t>Stress over a long period of time can also lead to a feeling of physical, mental and emotional exhaustion</a:t>
            </a:r>
          </a:p>
          <a:p>
            <a:r>
              <a:rPr lang="en-GB" sz="1800" b="1" dirty="0">
                <a:solidFill>
                  <a:srgbClr val="7030A0"/>
                </a:solidFill>
                <a:latin typeface="Gadugi" panose="020B0502040204020203" pitchFamily="34" charset="0"/>
                <a:ea typeface="Gadugi" panose="020B0502040204020203" pitchFamily="34" charset="0"/>
              </a:rPr>
              <a:t>Too much stress can also have a negative impact on our bodies</a:t>
            </a:r>
          </a:p>
          <a:p>
            <a:pPr marL="0" indent="0">
              <a:buNone/>
            </a:pPr>
            <a:r>
              <a:rPr lang="en-GB" sz="1800" b="1" i="1" dirty="0">
                <a:solidFill>
                  <a:srgbClr val="7030A0"/>
                </a:solidFill>
                <a:latin typeface="Gadugi" panose="020B0502040204020203" pitchFamily="34" charset="0"/>
                <a:ea typeface="Gadugi" panose="020B0502040204020203" pitchFamily="34" charset="0"/>
              </a:rPr>
              <a:t>NHS 2021</a:t>
            </a:r>
          </a:p>
        </p:txBody>
      </p:sp>
      <p:pic>
        <p:nvPicPr>
          <p:cNvPr id="3074" name="Picture 2" descr="Stress and the Pressure Performance Curve | Delphis Learning">
            <a:extLst>
              <a:ext uri="{FF2B5EF4-FFF2-40B4-BE49-F238E27FC236}">
                <a16:creationId xmlns:a16="http://schemas.microsoft.com/office/drawing/2014/main" id="{E50B5E09-4336-42B5-8FAF-EEB4380DA3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8" r="2" b="2"/>
          <a:stretch/>
        </p:blipFill>
        <p:spPr bwMode="auto">
          <a:xfrm>
            <a:off x="242316" y="-421237"/>
            <a:ext cx="5015484" cy="39001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98132E-3875-47B4-9481-4CE944ADE2D5}"/>
              </a:ext>
            </a:extLst>
          </p:cNvPr>
          <p:cNvSpPr txBox="1"/>
          <p:nvPr/>
        </p:nvSpPr>
        <p:spPr>
          <a:xfrm>
            <a:off x="7276514" y="1005596"/>
            <a:ext cx="6224952" cy="523220"/>
          </a:xfrm>
          <a:prstGeom prst="rect">
            <a:avLst/>
          </a:prstGeom>
          <a:noFill/>
        </p:spPr>
        <p:txBody>
          <a:bodyPr wrap="square">
            <a:spAutoFit/>
          </a:bodyPr>
          <a:lstStyle/>
          <a:p>
            <a:r>
              <a:rPr lang="en-GB" sz="2800" b="1" dirty="0">
                <a:solidFill>
                  <a:schemeClr val="bg1"/>
                </a:solidFill>
                <a:latin typeface="Gadugi" panose="020B0502040204020203" pitchFamily="34" charset="0"/>
                <a:ea typeface="Gadugi" panose="020B0502040204020203" pitchFamily="34" charset="0"/>
              </a:rPr>
              <a:t>What is stress? </a:t>
            </a:r>
            <a:endParaRPr lang="en-GB" sz="2800" b="1"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061188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647A-38B4-4BDE-B04F-22D0736504C5}"/>
              </a:ext>
            </a:extLst>
          </p:cNvPr>
          <p:cNvSpPr>
            <a:spLocks noGrp="1"/>
          </p:cNvSpPr>
          <p:nvPr>
            <p:ph type="title" idx="4294967295"/>
          </p:nvPr>
        </p:nvSpPr>
        <p:spPr>
          <a:xfrm>
            <a:off x="351692" y="1193190"/>
            <a:ext cx="3108960" cy="2547937"/>
          </a:xfrm>
          <a:noFill/>
        </p:spPr>
        <p:txBody>
          <a:bodyPr vert="horz" lIns="91440" tIns="45720" rIns="91440" bIns="45720" rtlCol="0" anchor="ctr">
            <a:normAutofit/>
          </a:bodyPr>
          <a:lstStyle/>
          <a:p>
            <a:pPr algn="ctr"/>
            <a:r>
              <a:rPr lang="en-US" sz="3600" b="1" kern="1200" dirty="0">
                <a:solidFill>
                  <a:srgbClr val="FFFFFF"/>
                </a:solidFill>
                <a:latin typeface="Gadugi" panose="020B0502040204020203" pitchFamily="34" charset="0"/>
                <a:ea typeface="Gadugi" panose="020B0502040204020203" pitchFamily="34" charset="0"/>
              </a:rPr>
              <a:t>What does stress do to the body</a:t>
            </a:r>
          </a:p>
        </p:txBody>
      </p:sp>
      <p:pic>
        <p:nvPicPr>
          <p:cNvPr id="5" name="Picture 4">
            <a:extLst>
              <a:ext uri="{FF2B5EF4-FFF2-40B4-BE49-F238E27FC236}">
                <a16:creationId xmlns:a16="http://schemas.microsoft.com/office/drawing/2014/main" id="{23E37B40-E082-42B1-A2DF-5CC0BEE736AD}"/>
              </a:ext>
            </a:extLst>
          </p:cNvPr>
          <p:cNvPicPr>
            <a:picLocks noChangeAspect="1"/>
          </p:cNvPicPr>
          <p:nvPr/>
        </p:nvPicPr>
        <p:blipFill>
          <a:blip r:embed="rId2"/>
          <a:stretch>
            <a:fillRect/>
          </a:stretch>
        </p:blipFill>
        <p:spPr>
          <a:xfrm>
            <a:off x="7077894" y="90053"/>
            <a:ext cx="3791492" cy="6588332"/>
          </a:xfrm>
          <a:prstGeom prst="rect">
            <a:avLst/>
          </a:prstGeom>
        </p:spPr>
      </p:pic>
      <p:sp>
        <p:nvSpPr>
          <p:cNvPr id="3" name="TextBox 2">
            <a:extLst>
              <a:ext uri="{FF2B5EF4-FFF2-40B4-BE49-F238E27FC236}">
                <a16:creationId xmlns:a16="http://schemas.microsoft.com/office/drawing/2014/main" id="{CE730639-B50A-494D-B8D9-9D6D299B410D}"/>
              </a:ext>
            </a:extLst>
          </p:cNvPr>
          <p:cNvSpPr txBox="1"/>
          <p:nvPr/>
        </p:nvSpPr>
        <p:spPr>
          <a:xfrm>
            <a:off x="2647881" y="4631872"/>
            <a:ext cx="3573305" cy="1569660"/>
          </a:xfrm>
          <a:prstGeom prst="rect">
            <a:avLst/>
          </a:prstGeom>
          <a:solidFill>
            <a:schemeClr val="bg1"/>
          </a:solidFill>
        </p:spPr>
        <p:txBody>
          <a:bodyPr wrap="square" rtlCol="0">
            <a:spAutoFit/>
          </a:bodyPr>
          <a:lstStyle/>
          <a:p>
            <a:r>
              <a:rPr lang="en-GB" sz="2400" i="1" dirty="0">
                <a:solidFill>
                  <a:srgbClr val="7030A0"/>
                </a:solidFill>
              </a:rPr>
              <a:t>Optional: </a:t>
            </a:r>
            <a:r>
              <a:rPr lang="en-GB" sz="2400" dirty="0">
                <a:solidFill>
                  <a:srgbClr val="7030A0"/>
                </a:solidFill>
              </a:rPr>
              <a:t>To watch a video detailing more specific stress processes on the body – </a:t>
            </a:r>
            <a:r>
              <a:rPr lang="en-GB" sz="2400" dirty="0">
                <a:hlinkClick r:id="rId3"/>
              </a:rPr>
              <a:t>watch this</a:t>
            </a:r>
            <a:endParaRPr lang="en-GB" sz="2400" dirty="0"/>
          </a:p>
        </p:txBody>
      </p:sp>
    </p:spTree>
    <p:extLst>
      <p:ext uri="{BB962C8B-B14F-4D97-AF65-F5344CB8AC3E}">
        <p14:creationId xmlns:p14="http://schemas.microsoft.com/office/powerpoint/2010/main" val="240220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D5CC-0CFA-4721-9B37-9082DB4C47CB}"/>
              </a:ext>
            </a:extLst>
          </p:cNvPr>
          <p:cNvSpPr>
            <a:spLocks noGrp="1"/>
          </p:cNvSpPr>
          <p:nvPr>
            <p:ph type="title" idx="4294967295"/>
          </p:nvPr>
        </p:nvSpPr>
        <p:spPr>
          <a:xfrm>
            <a:off x="5581748" y="987450"/>
            <a:ext cx="4978400" cy="1454150"/>
          </a:xfrm>
        </p:spPr>
        <p:txBody>
          <a:bodyPr>
            <a:normAutofit/>
          </a:bodyPr>
          <a:lstStyle/>
          <a:p>
            <a:r>
              <a:rPr lang="en-GB" b="1" dirty="0">
                <a:solidFill>
                  <a:schemeClr val="bg1"/>
                </a:solidFill>
                <a:latin typeface="Gadugi" panose="020B0502040204020203" pitchFamily="34" charset="0"/>
                <a:ea typeface="Gadugi" panose="020B0502040204020203" pitchFamily="34" charset="0"/>
              </a:rPr>
              <a:t>What makes you stressed?</a:t>
            </a:r>
          </a:p>
        </p:txBody>
      </p:sp>
      <p:sp>
        <p:nvSpPr>
          <p:cNvPr id="3" name="Content Placeholder 2">
            <a:extLst>
              <a:ext uri="{FF2B5EF4-FFF2-40B4-BE49-F238E27FC236}">
                <a16:creationId xmlns:a16="http://schemas.microsoft.com/office/drawing/2014/main" id="{C3A54791-6913-4130-B248-F59B43471BDA}"/>
              </a:ext>
            </a:extLst>
          </p:cNvPr>
          <p:cNvSpPr>
            <a:spLocks noGrp="1"/>
          </p:cNvSpPr>
          <p:nvPr>
            <p:ph idx="4294967295"/>
          </p:nvPr>
        </p:nvSpPr>
        <p:spPr>
          <a:xfrm>
            <a:off x="5583336" y="2399265"/>
            <a:ext cx="4976812" cy="3640137"/>
          </a:xfrm>
        </p:spPr>
        <p:txBody>
          <a:bodyPr anchor="ctr">
            <a:normAutofit/>
          </a:bodyPr>
          <a:lstStyle/>
          <a:p>
            <a:r>
              <a:rPr lang="en-GB" b="1" dirty="0">
                <a:solidFill>
                  <a:schemeClr val="bg1"/>
                </a:solidFill>
                <a:latin typeface="Gadugi" panose="020B0502040204020203" pitchFamily="34" charset="0"/>
                <a:ea typeface="Gadugi" panose="020B0502040204020203" pitchFamily="34" charset="0"/>
              </a:rPr>
              <a:t>Make a list of the things that make you stressed</a:t>
            </a:r>
          </a:p>
          <a:p>
            <a:r>
              <a:rPr lang="en-GB" b="1" dirty="0">
                <a:solidFill>
                  <a:schemeClr val="bg1"/>
                </a:solidFill>
                <a:latin typeface="Gadugi" panose="020B0502040204020203" pitchFamily="34" charset="0"/>
                <a:ea typeface="Gadugi" panose="020B0502040204020203" pitchFamily="34" charset="0"/>
              </a:rPr>
              <a:t>On the </a:t>
            </a:r>
            <a:r>
              <a:rPr lang="en-GB" b="1" dirty="0" err="1">
                <a:solidFill>
                  <a:schemeClr val="bg1"/>
                </a:solidFill>
                <a:latin typeface="Gadugi" panose="020B0502040204020203" pitchFamily="34" charset="0"/>
                <a:ea typeface="Gadugi" panose="020B0502040204020203" pitchFamily="34" charset="0"/>
              </a:rPr>
              <a:t>Mentimeter</a:t>
            </a:r>
            <a:r>
              <a:rPr lang="en-GB" b="1" dirty="0">
                <a:solidFill>
                  <a:schemeClr val="bg1"/>
                </a:solidFill>
                <a:latin typeface="Gadugi" panose="020B0502040204020203" pitchFamily="34" charset="0"/>
                <a:ea typeface="Gadugi" panose="020B0502040204020203" pitchFamily="34" charset="0"/>
              </a:rPr>
              <a:t> put 5 of the things that make you most stressed (no one will be able to see which response is yours)</a:t>
            </a:r>
          </a:p>
        </p:txBody>
      </p:sp>
      <p:pic>
        <p:nvPicPr>
          <p:cNvPr id="4" name="Picture 3">
            <a:extLst>
              <a:ext uri="{FF2B5EF4-FFF2-40B4-BE49-F238E27FC236}">
                <a16:creationId xmlns:a16="http://schemas.microsoft.com/office/drawing/2014/main" id="{BBD68887-D627-43F4-9D4F-AD6024D77F67}"/>
              </a:ext>
            </a:extLst>
          </p:cNvPr>
          <p:cNvPicPr>
            <a:picLocks noChangeAspect="1"/>
          </p:cNvPicPr>
          <p:nvPr/>
        </p:nvPicPr>
        <p:blipFill rotWithShape="1">
          <a:blip r:embed="rId2">
            <a:alphaModFix/>
          </a:blip>
          <a:srcRect l="8288" r="50869"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Tree>
    <p:extLst>
      <p:ext uri="{BB962C8B-B14F-4D97-AF65-F5344CB8AC3E}">
        <p14:creationId xmlns:p14="http://schemas.microsoft.com/office/powerpoint/2010/main" val="1406025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4588ACA-8B31-461A-ADC3-7E6E2F0B8872}"/>
              </a:ext>
            </a:extLst>
          </p:cNvPr>
          <p:cNvPicPr>
            <a:picLocks noGrp="1" noChangeAspect="1"/>
          </p:cNvPicPr>
          <p:nvPr>
            <p:ph idx="4294967295"/>
          </p:nvPr>
        </p:nvPicPr>
        <p:blipFill rotWithShape="1">
          <a:blip r:embed="rId2"/>
          <a:srcRect t="25145" b="8473"/>
          <a:stretch/>
        </p:blipFill>
        <p:spPr>
          <a:xfrm>
            <a:off x="110693" y="1533379"/>
            <a:ext cx="11970614" cy="5324621"/>
          </a:xfrm>
          <a:prstGeom prst="rect">
            <a:avLst/>
          </a:prstGeom>
        </p:spPr>
      </p:pic>
      <p:sp>
        <p:nvSpPr>
          <p:cNvPr id="6" name="Title 1">
            <a:extLst>
              <a:ext uri="{FF2B5EF4-FFF2-40B4-BE49-F238E27FC236}">
                <a16:creationId xmlns:a16="http://schemas.microsoft.com/office/drawing/2014/main" id="{C77C64A5-ADA6-427B-A01B-BD9131780618}"/>
              </a:ext>
            </a:extLst>
          </p:cNvPr>
          <p:cNvSpPr>
            <a:spLocks noGrp="1"/>
          </p:cNvSpPr>
          <p:nvPr>
            <p:ph type="title" idx="4294967295"/>
          </p:nvPr>
        </p:nvSpPr>
        <p:spPr>
          <a:xfrm>
            <a:off x="0" y="127000"/>
            <a:ext cx="10515600" cy="523875"/>
          </a:xfrm>
        </p:spPr>
        <p:txBody>
          <a:bodyPr>
            <a:noAutofit/>
          </a:bodyPr>
          <a:lstStyle/>
          <a:p>
            <a:r>
              <a:rPr lang="en-US" sz="3600" b="1" dirty="0">
                <a:solidFill>
                  <a:schemeClr val="bg1"/>
                </a:solidFill>
                <a:latin typeface="Gadugi" panose="020B0502040204020203" pitchFamily="34" charset="0"/>
                <a:ea typeface="Gadugi" panose="020B0502040204020203" pitchFamily="34" charset="0"/>
              </a:rPr>
              <a:t>What makes us stressed?</a:t>
            </a:r>
          </a:p>
        </p:txBody>
      </p:sp>
      <p:sp>
        <p:nvSpPr>
          <p:cNvPr id="7" name="TextBox 6">
            <a:extLst>
              <a:ext uri="{FF2B5EF4-FFF2-40B4-BE49-F238E27FC236}">
                <a16:creationId xmlns:a16="http://schemas.microsoft.com/office/drawing/2014/main" id="{09F9AAF0-7361-4095-B6FF-2895A3254B34}"/>
              </a:ext>
            </a:extLst>
          </p:cNvPr>
          <p:cNvSpPr txBox="1"/>
          <p:nvPr/>
        </p:nvSpPr>
        <p:spPr>
          <a:xfrm>
            <a:off x="110693" y="768961"/>
            <a:ext cx="10515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rPr>
              <a:t>What does our </a:t>
            </a:r>
            <a:r>
              <a:rPr kumimoji="0" lang="en-GB" sz="1800" b="1" i="0" u="none" strike="noStrike" kern="1200" cap="none" spc="0" normalizeH="0" baseline="0" noProof="0" dirty="0" err="1">
                <a:ln>
                  <a:noFill/>
                </a:ln>
                <a:solidFill>
                  <a:prstClr val="white"/>
                </a:solidFill>
                <a:effectLst/>
                <a:uLnTx/>
                <a:uFillTx/>
                <a:latin typeface="Gadugi" panose="020B0502040204020203" pitchFamily="34" charset="0"/>
                <a:ea typeface="Gadugi" panose="020B0502040204020203" pitchFamily="34" charset="0"/>
              </a:rPr>
              <a:t>Mentimeter</a:t>
            </a:r>
            <a:r>
              <a:rPr kumimoji="0" lang="en-GB" sz="1800" b="1"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rPr>
              <a:t> say, are there any additional stressors which are not on this list? Which do you think has the biggest impact on young people and their stress? </a:t>
            </a:r>
          </a:p>
        </p:txBody>
      </p:sp>
    </p:spTree>
    <p:extLst>
      <p:ext uri="{BB962C8B-B14F-4D97-AF65-F5344CB8AC3E}">
        <p14:creationId xmlns:p14="http://schemas.microsoft.com/office/powerpoint/2010/main" val="1801514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1730</Words>
  <Application>Microsoft Office PowerPoint</Application>
  <PresentationFormat>Widescreen</PresentationFormat>
  <Paragraphs>227</Paragraphs>
  <Slides>18</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Gadugi</vt:lpstr>
      <vt:lpstr>Symbol</vt:lpstr>
      <vt:lpstr>Times New Roman</vt:lpstr>
      <vt:lpstr>Office Theme</vt:lpstr>
      <vt:lpstr>PowerPoint Presentation</vt:lpstr>
      <vt:lpstr>PowerPoint Presentation</vt:lpstr>
      <vt:lpstr>This Session</vt:lpstr>
      <vt:lpstr>PowerPoint Presentation</vt:lpstr>
      <vt:lpstr>What is Stress?</vt:lpstr>
      <vt:lpstr>What is stress? </vt:lpstr>
      <vt:lpstr>What does stress do to the body</vt:lpstr>
      <vt:lpstr>What makes you stressed?</vt:lpstr>
      <vt:lpstr>What makes us stressed?</vt:lpstr>
      <vt:lpstr>PowerPoint Presentation</vt:lpstr>
      <vt:lpstr>How do we know we are stressed?</vt:lpstr>
      <vt:lpstr>How do we know we are stressed?</vt:lpstr>
      <vt:lpstr>Ways to deal with stress</vt:lpstr>
      <vt:lpstr>Top apps to deal with stress</vt:lpstr>
      <vt:lpstr>Bullet Journals</vt:lpstr>
      <vt:lpstr>Making a change</vt:lpstr>
      <vt:lpstr>Extra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Sansum</dc:creator>
  <cp:lastModifiedBy>Benjamin Knocks</cp:lastModifiedBy>
  <cp:revision>49</cp:revision>
  <dcterms:created xsi:type="dcterms:W3CDTF">2021-02-03T11:54:17Z</dcterms:created>
  <dcterms:modified xsi:type="dcterms:W3CDTF">2021-02-15T09:34:53Z</dcterms:modified>
</cp:coreProperties>
</file>