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308" r:id="rId5"/>
    <p:sldId id="273" r:id="rId6"/>
    <p:sldId id="274" r:id="rId7"/>
    <p:sldId id="282" r:id="rId8"/>
    <p:sldId id="275" r:id="rId9"/>
    <p:sldId id="271" r:id="rId10"/>
    <p:sldId id="276" r:id="rId11"/>
    <p:sldId id="277" r:id="rId12"/>
    <p:sldId id="278" r:id="rId13"/>
    <p:sldId id="309" r:id="rId14"/>
    <p:sldId id="285" r:id="rId15"/>
    <p:sldId id="280" r:id="rId16"/>
    <p:sldId id="279" r:id="rId17"/>
    <p:sldId id="283" r:id="rId18"/>
    <p:sldId id="284" r:id="rId19"/>
    <p:sldId id="31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82"/>
    <p:restoredTop sz="94694"/>
  </p:normalViewPr>
  <p:slideViewPr>
    <p:cSldViewPr snapToGrid="0" snapToObjects="1">
      <p:cViewPr varScale="1">
        <p:scale>
          <a:sx n="88" d="100"/>
          <a:sy n="88" d="100"/>
        </p:scale>
        <p:origin x="6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hyperlink" Target="https://vimeo.com/219870603" TargetMode="External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hyperlink" Target="https://weston-my.sharepoint.com/:b:/r/personal/antonia_travers_weston_ac_uk/Documents/Stress%20resources/coping-with-stress%20CV19.pdf?csf=1&amp;web=1&amp;e=0t6OLv" TargetMode="External"/><Relationship Id="rId1" Type="http://schemas.openxmlformats.org/officeDocument/2006/relationships/hyperlink" Target="https://weston-my.sharepoint.com/:b:/r/personal/antonia_travers_weston_ac_uk/Documents/Stress%20resources/stress_management_plan.pdf?csf=1&amp;web=1&amp;e=tARoHE" TargetMode="Externa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hyperlink" Target="https://oneessentialcommunity.com/aromatherapy-stress-balls/" TargetMode="External"/><Relationship Id="rId9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hyperlink" Target="https://weston-my.sharepoint.com/:b:/r/personal/antonia_travers_weston_ac_uk/Documents/Stress%20resources/stress_management_plan.pdf?csf=1&amp;web=1&amp;e=tARoHE" TargetMode="External"/><Relationship Id="rId7" Type="http://schemas.openxmlformats.org/officeDocument/2006/relationships/image" Target="../media/image36.png"/><Relationship Id="rId12" Type="http://schemas.openxmlformats.org/officeDocument/2006/relationships/hyperlink" Target="https://vimeo.com/219870603" TargetMode="External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hyperlink" Target="https://weston-my.sharepoint.com/:b:/r/personal/antonia_travers_weston_ac_uk/Documents/Stress%20resources/coping-with-stress%20CV19.pdf?csf=1&amp;web=1&amp;e=0t6OLv" TargetMode="External"/><Relationship Id="rId11" Type="http://schemas.openxmlformats.org/officeDocument/2006/relationships/image" Target="../media/image39.svg"/><Relationship Id="rId5" Type="http://schemas.openxmlformats.org/officeDocument/2006/relationships/image" Target="../media/image35.sv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hyperlink" Target="https://oneessentialcommunity.com/aromatherapy-stress-balls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6AEAAF-868F-45FB-A422-20546204806A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E63BF6C5-A02D-45CD-9AD2-59A30FBE96E1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1400" b="1" dirty="0"/>
            <a:t>Cognitive Symptoms</a:t>
          </a:r>
        </a:p>
        <a:p>
          <a:endParaRPr lang="en-GB" sz="1400" b="1" dirty="0"/>
        </a:p>
        <a:p>
          <a:r>
            <a:rPr lang="en-GB" sz="1400" b="1" dirty="0"/>
            <a:t>Memory problems</a:t>
          </a:r>
        </a:p>
        <a:p>
          <a:r>
            <a:rPr lang="en-GB" sz="1400" b="1" dirty="0"/>
            <a:t>Poor Concentration</a:t>
          </a:r>
        </a:p>
        <a:p>
          <a:r>
            <a:rPr lang="en-GB" sz="1400" b="1" dirty="0"/>
            <a:t>Poor Judgement</a:t>
          </a:r>
        </a:p>
        <a:p>
          <a:r>
            <a:rPr lang="en-GB" sz="1400" b="1" dirty="0"/>
            <a:t>Negative thoughts</a:t>
          </a:r>
        </a:p>
        <a:p>
          <a:r>
            <a:rPr lang="en-GB" sz="1400" b="1" dirty="0"/>
            <a:t>Anxiety</a:t>
          </a:r>
        </a:p>
        <a:p>
          <a:r>
            <a:rPr lang="en-GB" sz="1400" b="1" dirty="0"/>
            <a:t>Worry</a:t>
          </a:r>
        </a:p>
        <a:p>
          <a:r>
            <a:rPr lang="en-GB" sz="1400" b="1" dirty="0"/>
            <a:t>Nervousness</a:t>
          </a:r>
        </a:p>
      </dgm:t>
    </dgm:pt>
    <dgm:pt modelId="{17BB6BDC-42D6-495E-9052-901A59173F4D}" type="parTrans" cxnId="{F24C0085-CA80-490C-9D66-06A99490F2EB}">
      <dgm:prSet/>
      <dgm:spPr/>
      <dgm:t>
        <a:bodyPr/>
        <a:lstStyle/>
        <a:p>
          <a:endParaRPr lang="en-GB" b="1"/>
        </a:p>
      </dgm:t>
    </dgm:pt>
    <dgm:pt modelId="{3D1D381A-BE4F-443C-BCC6-94FF6FFF5714}" type="sibTrans" cxnId="{F24C0085-CA80-490C-9D66-06A99490F2EB}">
      <dgm:prSet/>
      <dgm:spPr/>
      <dgm:t>
        <a:bodyPr/>
        <a:lstStyle/>
        <a:p>
          <a:endParaRPr lang="en-GB" b="1"/>
        </a:p>
      </dgm:t>
    </dgm:pt>
    <dgm:pt modelId="{39244FD6-FC06-4B52-9083-D02847E7E1AD}">
      <dgm:prSet phldrT="[Text]" custT="1"/>
      <dgm:spPr>
        <a:solidFill>
          <a:srgbClr val="00B0F0"/>
        </a:solidFill>
      </dgm:spPr>
      <dgm:t>
        <a:bodyPr/>
        <a:lstStyle/>
        <a:p>
          <a:r>
            <a:rPr lang="en-GB" sz="1400" b="1" dirty="0"/>
            <a:t>Emotional Symptoms</a:t>
          </a:r>
        </a:p>
        <a:p>
          <a:endParaRPr lang="en-GB" sz="1400" b="1" dirty="0"/>
        </a:p>
        <a:p>
          <a:r>
            <a:rPr lang="en-GB" sz="1400" b="1" dirty="0"/>
            <a:t>Moodiness</a:t>
          </a:r>
        </a:p>
        <a:p>
          <a:r>
            <a:rPr lang="en-GB" sz="1400" b="1" dirty="0"/>
            <a:t>Irritable/Temper</a:t>
          </a:r>
        </a:p>
        <a:p>
          <a:r>
            <a:rPr lang="en-GB" sz="1400" b="1" dirty="0"/>
            <a:t>Agitation</a:t>
          </a:r>
        </a:p>
        <a:p>
          <a:r>
            <a:rPr lang="en-GB" sz="1400" b="1" dirty="0"/>
            <a:t>Feeling overwhelmed</a:t>
          </a:r>
        </a:p>
        <a:p>
          <a:r>
            <a:rPr lang="en-GB" sz="1400" b="1" dirty="0"/>
            <a:t>Loneliness</a:t>
          </a:r>
        </a:p>
        <a:p>
          <a:r>
            <a:rPr lang="en-GB" sz="1400" b="1" dirty="0"/>
            <a:t>Isolation</a:t>
          </a:r>
        </a:p>
        <a:p>
          <a:r>
            <a:rPr lang="en-GB" sz="1400" b="1" dirty="0"/>
            <a:t>Unhappiness</a:t>
          </a:r>
        </a:p>
      </dgm:t>
    </dgm:pt>
    <dgm:pt modelId="{68E01625-59EE-4720-BE5D-EA81E33928E7}" type="parTrans" cxnId="{A812A229-1E02-48C0-B522-0948338F1EC4}">
      <dgm:prSet/>
      <dgm:spPr/>
      <dgm:t>
        <a:bodyPr/>
        <a:lstStyle/>
        <a:p>
          <a:endParaRPr lang="en-GB" b="1"/>
        </a:p>
      </dgm:t>
    </dgm:pt>
    <dgm:pt modelId="{D8C3E643-F4E9-419F-82C0-651DD35657D2}" type="sibTrans" cxnId="{A812A229-1E02-48C0-B522-0948338F1EC4}">
      <dgm:prSet/>
      <dgm:spPr/>
      <dgm:t>
        <a:bodyPr/>
        <a:lstStyle/>
        <a:p>
          <a:endParaRPr lang="en-GB" b="1"/>
        </a:p>
      </dgm:t>
    </dgm:pt>
    <dgm:pt modelId="{4DC5850C-C003-464B-AB4F-396F1B4DAE62}">
      <dgm:prSet phldrT="[Text]" custT="1"/>
      <dgm:spPr>
        <a:solidFill>
          <a:srgbClr val="7030A0"/>
        </a:solidFill>
      </dgm:spPr>
      <dgm:t>
        <a:bodyPr/>
        <a:lstStyle/>
        <a:p>
          <a:r>
            <a:rPr lang="en-GB" sz="1400" b="1" dirty="0"/>
            <a:t>Physical Symptoms</a:t>
          </a:r>
        </a:p>
        <a:p>
          <a:endParaRPr lang="en-GB" sz="1400" b="1" dirty="0"/>
        </a:p>
        <a:p>
          <a:r>
            <a:rPr lang="en-GB" sz="1400" b="1" dirty="0"/>
            <a:t>Muscle Tension</a:t>
          </a:r>
        </a:p>
        <a:p>
          <a:r>
            <a:rPr lang="en-GB" sz="1400" b="1" dirty="0"/>
            <a:t>Aches</a:t>
          </a:r>
        </a:p>
        <a:p>
          <a:r>
            <a:rPr lang="en-GB" sz="1400" b="1" dirty="0"/>
            <a:t>Stomach problems</a:t>
          </a:r>
        </a:p>
        <a:p>
          <a:r>
            <a:rPr lang="en-GB" sz="1400" b="1" dirty="0"/>
            <a:t>Nausea</a:t>
          </a:r>
        </a:p>
        <a:p>
          <a:r>
            <a:rPr lang="en-GB" sz="1400" b="1" dirty="0"/>
            <a:t>Dizziness</a:t>
          </a:r>
        </a:p>
        <a:p>
          <a:r>
            <a:rPr lang="en-GB" sz="1400" b="1" dirty="0"/>
            <a:t>Chest pain</a:t>
          </a:r>
        </a:p>
        <a:p>
          <a:r>
            <a:rPr lang="en-GB" sz="1400" b="1" dirty="0"/>
            <a:t>Racing heart</a:t>
          </a:r>
        </a:p>
        <a:p>
          <a:r>
            <a:rPr lang="en-GB" sz="1400" b="1" dirty="0"/>
            <a:t>Colds and allergies</a:t>
          </a:r>
        </a:p>
      </dgm:t>
    </dgm:pt>
    <dgm:pt modelId="{4CAB0F58-D9CF-441A-AF5E-79ABA9FF5FB0}" type="parTrans" cxnId="{FE874EE8-8F42-4617-B70E-37EA1CB15370}">
      <dgm:prSet/>
      <dgm:spPr/>
      <dgm:t>
        <a:bodyPr/>
        <a:lstStyle/>
        <a:p>
          <a:endParaRPr lang="en-GB" b="1"/>
        </a:p>
      </dgm:t>
    </dgm:pt>
    <dgm:pt modelId="{52C3AA70-2F03-4725-867C-0D9AE7305805}" type="sibTrans" cxnId="{FE874EE8-8F42-4617-B70E-37EA1CB15370}">
      <dgm:prSet/>
      <dgm:spPr/>
      <dgm:t>
        <a:bodyPr/>
        <a:lstStyle/>
        <a:p>
          <a:endParaRPr lang="en-GB" b="1"/>
        </a:p>
      </dgm:t>
    </dgm:pt>
    <dgm:pt modelId="{39EFF34C-2516-4C85-B29B-93AA8B2BF4D8}">
      <dgm:prSet phldrT="[Text]" custT="1"/>
      <dgm:spPr>
        <a:solidFill>
          <a:srgbClr val="C00000"/>
        </a:solidFill>
      </dgm:spPr>
      <dgm:t>
        <a:bodyPr/>
        <a:lstStyle/>
        <a:p>
          <a:pPr algn="ctr">
            <a:lnSpc>
              <a:spcPct val="150000"/>
            </a:lnSpc>
          </a:pPr>
          <a:r>
            <a:rPr lang="en-GB" sz="1400" b="1" dirty="0"/>
            <a:t>Behavioural Symptoms</a:t>
          </a:r>
          <a:br>
            <a:rPr lang="en-GB" sz="1600" b="1" dirty="0"/>
          </a:br>
          <a:r>
            <a:rPr lang="en-GB" sz="1400" b="1" dirty="0"/>
            <a:t>Appetite changes</a:t>
          </a:r>
          <a:br>
            <a:rPr lang="en-GB" sz="1400" b="1" dirty="0"/>
          </a:br>
          <a:r>
            <a:rPr lang="en-GB" sz="1400" b="1" dirty="0"/>
            <a:t>Sleep changes</a:t>
          </a:r>
          <a:br>
            <a:rPr lang="en-GB" sz="1400" b="1" dirty="0"/>
          </a:br>
          <a:r>
            <a:rPr lang="en-GB" sz="1400" b="1" dirty="0"/>
            <a:t>Social withdrawal</a:t>
          </a:r>
          <a:br>
            <a:rPr lang="en-GB" sz="1400" b="1" dirty="0"/>
          </a:br>
          <a:r>
            <a:rPr lang="en-GB" sz="1400" b="1" dirty="0"/>
            <a:t>Procrastination</a:t>
          </a:r>
          <a:br>
            <a:rPr lang="en-GB" sz="1400" b="1" dirty="0"/>
          </a:br>
          <a:r>
            <a:rPr lang="en-GB" sz="1400" b="1" dirty="0"/>
            <a:t>Avoiding responsibility</a:t>
          </a:r>
          <a:br>
            <a:rPr lang="en-GB" sz="1400" b="1" dirty="0"/>
          </a:br>
          <a:r>
            <a:rPr lang="en-GB" sz="1400" b="1" dirty="0"/>
            <a:t>Substance abuse</a:t>
          </a:r>
          <a:br>
            <a:rPr lang="en-GB" sz="1400" b="1" dirty="0"/>
          </a:br>
          <a:r>
            <a:rPr lang="en-GB" sz="1400" b="1" dirty="0"/>
            <a:t>Nervous habits</a:t>
          </a:r>
          <a:br>
            <a:rPr lang="en-GB" sz="1400" b="1" dirty="0"/>
          </a:br>
          <a:endParaRPr lang="en-GB" sz="1400" b="1" dirty="0"/>
        </a:p>
      </dgm:t>
    </dgm:pt>
    <dgm:pt modelId="{D5E32C9B-9782-4383-8742-5C987153B366}" type="parTrans" cxnId="{21E5AE8C-86FC-413B-9A29-1FC55A874638}">
      <dgm:prSet/>
      <dgm:spPr/>
      <dgm:t>
        <a:bodyPr/>
        <a:lstStyle/>
        <a:p>
          <a:endParaRPr lang="en-GB" b="1"/>
        </a:p>
      </dgm:t>
    </dgm:pt>
    <dgm:pt modelId="{29A6F417-382E-4DCE-8D9C-C085C8C110C7}" type="sibTrans" cxnId="{21E5AE8C-86FC-413B-9A29-1FC55A874638}">
      <dgm:prSet/>
      <dgm:spPr/>
      <dgm:t>
        <a:bodyPr/>
        <a:lstStyle/>
        <a:p>
          <a:endParaRPr lang="en-GB" b="1"/>
        </a:p>
      </dgm:t>
    </dgm:pt>
    <dgm:pt modelId="{BDBC3347-3B3C-4FC4-96B9-79800B918748}" type="pres">
      <dgm:prSet presAssocID="{656AEAAF-868F-45FB-A422-20546204806A}" presName="Name0" presStyleCnt="0">
        <dgm:presLayoutVars>
          <dgm:dir/>
          <dgm:resizeHandles val="exact"/>
        </dgm:presLayoutVars>
      </dgm:prSet>
      <dgm:spPr/>
    </dgm:pt>
    <dgm:pt modelId="{0635885C-7F35-4625-A404-039531BE131A}" type="pres">
      <dgm:prSet presAssocID="{656AEAAF-868F-45FB-A422-20546204806A}" presName="fgShape" presStyleLbl="fgShp" presStyleIdx="0" presStyleCnt="1" custFlipVert="1" custScaleY="66667" custLinFactNeighborX="1630" custLinFactNeighborY="50000"/>
      <dgm:spPr>
        <a:solidFill>
          <a:schemeClr val="bg2"/>
        </a:solidFill>
      </dgm:spPr>
    </dgm:pt>
    <dgm:pt modelId="{35FD9D4D-04AF-480C-8E15-C5BDAAE60343}" type="pres">
      <dgm:prSet presAssocID="{656AEAAF-868F-45FB-A422-20546204806A}" presName="linComp" presStyleCnt="0"/>
      <dgm:spPr/>
    </dgm:pt>
    <dgm:pt modelId="{B58FDE8D-62DB-4D99-AAAC-93CD8879E6E3}" type="pres">
      <dgm:prSet presAssocID="{E63BF6C5-A02D-45CD-9AD2-59A30FBE96E1}" presName="compNode" presStyleCnt="0"/>
      <dgm:spPr/>
    </dgm:pt>
    <dgm:pt modelId="{A8157CD0-51F2-45D9-9E7D-836845996D77}" type="pres">
      <dgm:prSet presAssocID="{E63BF6C5-A02D-45CD-9AD2-59A30FBE96E1}" presName="bkgdShape" presStyleLbl="node1" presStyleIdx="0" presStyleCnt="4" custLinFactNeighborX="-373"/>
      <dgm:spPr/>
    </dgm:pt>
    <dgm:pt modelId="{D258B097-5250-4C26-A9CA-02B93FF422FD}" type="pres">
      <dgm:prSet presAssocID="{E63BF6C5-A02D-45CD-9AD2-59A30FBE96E1}" presName="nodeTx" presStyleLbl="node1" presStyleIdx="0" presStyleCnt="4">
        <dgm:presLayoutVars>
          <dgm:bulletEnabled val="1"/>
        </dgm:presLayoutVars>
      </dgm:prSet>
      <dgm:spPr/>
    </dgm:pt>
    <dgm:pt modelId="{271F75DC-601F-40EC-BD1A-D8DF190B7067}" type="pres">
      <dgm:prSet presAssocID="{E63BF6C5-A02D-45CD-9AD2-59A30FBE96E1}" presName="invisiNode" presStyleLbl="node1" presStyleIdx="0" presStyleCnt="4"/>
      <dgm:spPr/>
    </dgm:pt>
    <dgm:pt modelId="{D423308A-5E42-4A0F-9044-A96A33F02EC8}" type="pres">
      <dgm:prSet presAssocID="{E63BF6C5-A02D-45CD-9AD2-59A30FBE96E1}" presName="imagNode" presStyleLbl="fgImgPlace1" presStyleIdx="0" presStyleCnt="4" custScaleX="79755" custScaleY="61456" custLinFactNeighborX="1640" custLinFactNeighborY="-129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E0B031D-CC3B-4429-B138-4FF6F4921032}" type="pres">
      <dgm:prSet presAssocID="{3D1D381A-BE4F-443C-BCC6-94FF6FFF5714}" presName="sibTrans" presStyleLbl="sibTrans2D1" presStyleIdx="0" presStyleCnt="0"/>
      <dgm:spPr/>
    </dgm:pt>
    <dgm:pt modelId="{87CE9F11-86EB-4A60-BF35-8DAF5C73C25D}" type="pres">
      <dgm:prSet presAssocID="{39244FD6-FC06-4B52-9083-D02847E7E1AD}" presName="compNode" presStyleCnt="0"/>
      <dgm:spPr/>
    </dgm:pt>
    <dgm:pt modelId="{773ED62D-F8E5-4CA0-917C-11D6D684030B}" type="pres">
      <dgm:prSet presAssocID="{39244FD6-FC06-4B52-9083-D02847E7E1AD}" presName="bkgdShape" presStyleLbl="node1" presStyleIdx="1" presStyleCnt="4"/>
      <dgm:spPr/>
    </dgm:pt>
    <dgm:pt modelId="{9241E0CD-EEC8-4062-9AC9-C59A88305E1D}" type="pres">
      <dgm:prSet presAssocID="{39244FD6-FC06-4B52-9083-D02847E7E1AD}" presName="nodeTx" presStyleLbl="node1" presStyleIdx="1" presStyleCnt="4">
        <dgm:presLayoutVars>
          <dgm:bulletEnabled val="1"/>
        </dgm:presLayoutVars>
      </dgm:prSet>
      <dgm:spPr/>
    </dgm:pt>
    <dgm:pt modelId="{EE71ED76-2530-4F9D-8522-D27F6069CF65}" type="pres">
      <dgm:prSet presAssocID="{39244FD6-FC06-4B52-9083-D02847E7E1AD}" presName="invisiNode" presStyleLbl="node1" presStyleIdx="1" presStyleCnt="4"/>
      <dgm:spPr/>
    </dgm:pt>
    <dgm:pt modelId="{1CD2FE6E-2E21-4184-A1FA-13C27A2BA0E4}" type="pres">
      <dgm:prSet presAssocID="{39244FD6-FC06-4B52-9083-D02847E7E1AD}" presName="imagNode" presStyleLbl="fgImgPlace1" presStyleIdx="1" presStyleCnt="4" custScaleX="79755" custScaleY="61456" custLinFactNeighborX="-1305" custLinFactNeighborY="-1295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AAC4C78-2D61-4171-ACAC-04B3C9B1CD1B}" type="pres">
      <dgm:prSet presAssocID="{D8C3E643-F4E9-419F-82C0-651DD35657D2}" presName="sibTrans" presStyleLbl="sibTrans2D1" presStyleIdx="0" presStyleCnt="0"/>
      <dgm:spPr/>
    </dgm:pt>
    <dgm:pt modelId="{23A04B4A-5082-439B-9F71-1027DF89CB92}" type="pres">
      <dgm:prSet presAssocID="{4DC5850C-C003-464B-AB4F-396F1B4DAE62}" presName="compNode" presStyleCnt="0"/>
      <dgm:spPr/>
    </dgm:pt>
    <dgm:pt modelId="{C24A43ED-5CCD-4716-A409-AF3F24E3F7D6}" type="pres">
      <dgm:prSet presAssocID="{4DC5850C-C003-464B-AB4F-396F1B4DAE62}" presName="bkgdShape" presStyleLbl="node1" presStyleIdx="2" presStyleCnt="4" custLinFactNeighborX="-1500" custLinFactNeighborY="256"/>
      <dgm:spPr/>
    </dgm:pt>
    <dgm:pt modelId="{E0588AB6-C116-4674-8265-52EFCFC64B7C}" type="pres">
      <dgm:prSet presAssocID="{4DC5850C-C003-464B-AB4F-396F1B4DAE62}" presName="nodeTx" presStyleLbl="node1" presStyleIdx="2" presStyleCnt="4">
        <dgm:presLayoutVars>
          <dgm:bulletEnabled val="1"/>
        </dgm:presLayoutVars>
      </dgm:prSet>
      <dgm:spPr/>
    </dgm:pt>
    <dgm:pt modelId="{38256BC5-1449-4C70-B6E9-3D4002D1E1CA}" type="pres">
      <dgm:prSet presAssocID="{4DC5850C-C003-464B-AB4F-396F1B4DAE62}" presName="invisiNode" presStyleLbl="node1" presStyleIdx="2" presStyleCnt="4"/>
      <dgm:spPr/>
    </dgm:pt>
    <dgm:pt modelId="{ABFE4F5A-C4A1-4371-8461-A800CC5276F6}" type="pres">
      <dgm:prSet presAssocID="{4DC5850C-C003-464B-AB4F-396F1B4DAE62}" presName="imagNode" presStyleLbl="fgImgPlace1" presStyleIdx="2" presStyleCnt="4" custScaleX="79755" custScaleY="61456" custLinFactNeighborX="2197" custLinFactNeighborY="-1295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F0E0024-4C8A-44AE-BE60-79E5F75C4292}" type="pres">
      <dgm:prSet presAssocID="{52C3AA70-2F03-4725-867C-0D9AE7305805}" presName="sibTrans" presStyleLbl="sibTrans2D1" presStyleIdx="0" presStyleCnt="0"/>
      <dgm:spPr/>
    </dgm:pt>
    <dgm:pt modelId="{F04DF143-95FA-40AE-A4C3-690CABAC0C9D}" type="pres">
      <dgm:prSet presAssocID="{39EFF34C-2516-4C85-B29B-93AA8B2BF4D8}" presName="compNode" presStyleCnt="0"/>
      <dgm:spPr/>
    </dgm:pt>
    <dgm:pt modelId="{96F6CBA2-2F56-440A-B338-EDF468EF5273}" type="pres">
      <dgm:prSet presAssocID="{39EFF34C-2516-4C85-B29B-93AA8B2BF4D8}" presName="bkgdShape" presStyleLbl="node1" presStyleIdx="3" presStyleCnt="4"/>
      <dgm:spPr/>
    </dgm:pt>
    <dgm:pt modelId="{1BE7978F-347E-44CA-9403-D78963F32514}" type="pres">
      <dgm:prSet presAssocID="{39EFF34C-2516-4C85-B29B-93AA8B2BF4D8}" presName="nodeTx" presStyleLbl="node1" presStyleIdx="3" presStyleCnt="4">
        <dgm:presLayoutVars>
          <dgm:bulletEnabled val="1"/>
        </dgm:presLayoutVars>
      </dgm:prSet>
      <dgm:spPr/>
    </dgm:pt>
    <dgm:pt modelId="{5DF47792-6C95-45C1-9C2F-3FFC1070CBED}" type="pres">
      <dgm:prSet presAssocID="{39EFF34C-2516-4C85-B29B-93AA8B2BF4D8}" presName="invisiNode" presStyleLbl="node1" presStyleIdx="3" presStyleCnt="4"/>
      <dgm:spPr/>
    </dgm:pt>
    <dgm:pt modelId="{FD6F95C2-6494-42CA-806B-0D6AF8D595F9}" type="pres">
      <dgm:prSet presAssocID="{39EFF34C-2516-4C85-B29B-93AA8B2BF4D8}" presName="imagNode" presStyleLbl="fgImgPlace1" presStyleIdx="3" presStyleCnt="4" custScaleX="77262" custScaleY="63158" custLinFactNeighborX="4527" custLinFactNeighborY="-1380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5CA03E07-C005-4706-9AEF-C8CFBE6A1E0B}" type="presOf" srcId="{E63BF6C5-A02D-45CD-9AD2-59A30FBE96E1}" destId="{D258B097-5250-4C26-A9CA-02B93FF422FD}" srcOrd="1" destOrd="0" presId="urn:microsoft.com/office/officeart/2005/8/layout/hList7"/>
    <dgm:cxn modelId="{CE1B1C19-F5D6-4113-BA29-EB59E0A0A25A}" type="presOf" srcId="{E63BF6C5-A02D-45CD-9AD2-59A30FBE96E1}" destId="{A8157CD0-51F2-45D9-9E7D-836845996D77}" srcOrd="0" destOrd="0" presId="urn:microsoft.com/office/officeart/2005/8/layout/hList7"/>
    <dgm:cxn modelId="{5BDE2D27-3F56-40A1-8EE1-47B9F6F0E152}" type="presOf" srcId="{52C3AA70-2F03-4725-867C-0D9AE7305805}" destId="{EF0E0024-4C8A-44AE-BE60-79E5F75C4292}" srcOrd="0" destOrd="0" presId="urn:microsoft.com/office/officeart/2005/8/layout/hList7"/>
    <dgm:cxn modelId="{A812A229-1E02-48C0-B522-0948338F1EC4}" srcId="{656AEAAF-868F-45FB-A422-20546204806A}" destId="{39244FD6-FC06-4B52-9083-D02847E7E1AD}" srcOrd="1" destOrd="0" parTransId="{68E01625-59EE-4720-BE5D-EA81E33928E7}" sibTransId="{D8C3E643-F4E9-419F-82C0-651DD35657D2}"/>
    <dgm:cxn modelId="{6D70BD2B-249F-4A2C-AF05-1584AEA04125}" type="presOf" srcId="{39EFF34C-2516-4C85-B29B-93AA8B2BF4D8}" destId="{96F6CBA2-2F56-440A-B338-EDF468EF5273}" srcOrd="0" destOrd="0" presId="urn:microsoft.com/office/officeart/2005/8/layout/hList7"/>
    <dgm:cxn modelId="{ED64E32E-351B-4D09-9EAF-AA6CEAF8E0CB}" type="presOf" srcId="{D8C3E643-F4E9-419F-82C0-651DD35657D2}" destId="{5AAC4C78-2D61-4171-ACAC-04B3C9B1CD1B}" srcOrd="0" destOrd="0" presId="urn:microsoft.com/office/officeart/2005/8/layout/hList7"/>
    <dgm:cxn modelId="{73C48164-3546-4933-A546-2A0CFF807F43}" type="presOf" srcId="{39244FD6-FC06-4B52-9083-D02847E7E1AD}" destId="{9241E0CD-EEC8-4062-9AC9-C59A88305E1D}" srcOrd="1" destOrd="0" presId="urn:microsoft.com/office/officeart/2005/8/layout/hList7"/>
    <dgm:cxn modelId="{42330D66-A2B2-43D3-B8C3-11CB69425E71}" type="presOf" srcId="{4DC5850C-C003-464B-AB4F-396F1B4DAE62}" destId="{E0588AB6-C116-4674-8265-52EFCFC64B7C}" srcOrd="1" destOrd="0" presId="urn:microsoft.com/office/officeart/2005/8/layout/hList7"/>
    <dgm:cxn modelId="{8AB6F956-1009-4D02-8DE6-DACAE8D228BF}" type="presOf" srcId="{656AEAAF-868F-45FB-A422-20546204806A}" destId="{BDBC3347-3B3C-4FC4-96B9-79800B918748}" srcOrd="0" destOrd="0" presId="urn:microsoft.com/office/officeart/2005/8/layout/hList7"/>
    <dgm:cxn modelId="{F24C0085-CA80-490C-9D66-06A99490F2EB}" srcId="{656AEAAF-868F-45FB-A422-20546204806A}" destId="{E63BF6C5-A02D-45CD-9AD2-59A30FBE96E1}" srcOrd="0" destOrd="0" parTransId="{17BB6BDC-42D6-495E-9052-901A59173F4D}" sibTransId="{3D1D381A-BE4F-443C-BCC6-94FF6FFF5714}"/>
    <dgm:cxn modelId="{21E5AE8C-86FC-413B-9A29-1FC55A874638}" srcId="{656AEAAF-868F-45FB-A422-20546204806A}" destId="{39EFF34C-2516-4C85-B29B-93AA8B2BF4D8}" srcOrd="3" destOrd="0" parTransId="{D5E32C9B-9782-4383-8742-5C987153B366}" sibTransId="{29A6F417-382E-4DCE-8D9C-C085C8C110C7}"/>
    <dgm:cxn modelId="{8B373A8E-CECA-4F0E-B904-886D5C20986A}" type="presOf" srcId="{3D1D381A-BE4F-443C-BCC6-94FF6FFF5714}" destId="{FE0B031D-CC3B-4429-B138-4FF6F4921032}" srcOrd="0" destOrd="0" presId="urn:microsoft.com/office/officeart/2005/8/layout/hList7"/>
    <dgm:cxn modelId="{B52441A9-71AC-4B1E-8948-9BC32F0E0F14}" type="presOf" srcId="{39EFF34C-2516-4C85-B29B-93AA8B2BF4D8}" destId="{1BE7978F-347E-44CA-9403-D78963F32514}" srcOrd="1" destOrd="0" presId="urn:microsoft.com/office/officeart/2005/8/layout/hList7"/>
    <dgm:cxn modelId="{501842B0-B417-4EBF-83B5-02070FDE969F}" type="presOf" srcId="{39244FD6-FC06-4B52-9083-D02847E7E1AD}" destId="{773ED62D-F8E5-4CA0-917C-11D6D684030B}" srcOrd="0" destOrd="0" presId="urn:microsoft.com/office/officeart/2005/8/layout/hList7"/>
    <dgm:cxn modelId="{FE874EE8-8F42-4617-B70E-37EA1CB15370}" srcId="{656AEAAF-868F-45FB-A422-20546204806A}" destId="{4DC5850C-C003-464B-AB4F-396F1B4DAE62}" srcOrd="2" destOrd="0" parTransId="{4CAB0F58-D9CF-441A-AF5E-79ABA9FF5FB0}" sibTransId="{52C3AA70-2F03-4725-867C-0D9AE7305805}"/>
    <dgm:cxn modelId="{3628A8F9-0970-4618-A189-61BD1C5DB95B}" type="presOf" srcId="{4DC5850C-C003-464B-AB4F-396F1B4DAE62}" destId="{C24A43ED-5CCD-4716-A409-AF3F24E3F7D6}" srcOrd="0" destOrd="0" presId="urn:microsoft.com/office/officeart/2005/8/layout/hList7"/>
    <dgm:cxn modelId="{0A09BD7B-AFCA-482B-BB26-2E023353BD4A}" type="presParOf" srcId="{BDBC3347-3B3C-4FC4-96B9-79800B918748}" destId="{0635885C-7F35-4625-A404-039531BE131A}" srcOrd="0" destOrd="0" presId="urn:microsoft.com/office/officeart/2005/8/layout/hList7"/>
    <dgm:cxn modelId="{ADBD3CDA-87C4-4B69-9848-E70628AAE4BC}" type="presParOf" srcId="{BDBC3347-3B3C-4FC4-96B9-79800B918748}" destId="{35FD9D4D-04AF-480C-8E15-C5BDAAE60343}" srcOrd="1" destOrd="0" presId="urn:microsoft.com/office/officeart/2005/8/layout/hList7"/>
    <dgm:cxn modelId="{4BBB2FC6-9D89-435F-89DE-D1BDC22E21DF}" type="presParOf" srcId="{35FD9D4D-04AF-480C-8E15-C5BDAAE60343}" destId="{B58FDE8D-62DB-4D99-AAAC-93CD8879E6E3}" srcOrd="0" destOrd="0" presId="urn:microsoft.com/office/officeart/2005/8/layout/hList7"/>
    <dgm:cxn modelId="{421AC8D7-6B81-4D15-84E3-D375357F2A9E}" type="presParOf" srcId="{B58FDE8D-62DB-4D99-AAAC-93CD8879E6E3}" destId="{A8157CD0-51F2-45D9-9E7D-836845996D77}" srcOrd="0" destOrd="0" presId="urn:microsoft.com/office/officeart/2005/8/layout/hList7"/>
    <dgm:cxn modelId="{3E13B130-56B9-4A11-9DD4-5380FF2E0E1F}" type="presParOf" srcId="{B58FDE8D-62DB-4D99-AAAC-93CD8879E6E3}" destId="{D258B097-5250-4C26-A9CA-02B93FF422FD}" srcOrd="1" destOrd="0" presId="urn:microsoft.com/office/officeart/2005/8/layout/hList7"/>
    <dgm:cxn modelId="{1BDBF1ED-3851-4E94-9C78-C819ADA2AEB3}" type="presParOf" srcId="{B58FDE8D-62DB-4D99-AAAC-93CD8879E6E3}" destId="{271F75DC-601F-40EC-BD1A-D8DF190B7067}" srcOrd="2" destOrd="0" presId="urn:microsoft.com/office/officeart/2005/8/layout/hList7"/>
    <dgm:cxn modelId="{244AE04C-FC78-4A84-AA20-959E1A2CB856}" type="presParOf" srcId="{B58FDE8D-62DB-4D99-AAAC-93CD8879E6E3}" destId="{D423308A-5E42-4A0F-9044-A96A33F02EC8}" srcOrd="3" destOrd="0" presId="urn:microsoft.com/office/officeart/2005/8/layout/hList7"/>
    <dgm:cxn modelId="{C990F9E4-3418-4695-B4BB-993E605050F8}" type="presParOf" srcId="{35FD9D4D-04AF-480C-8E15-C5BDAAE60343}" destId="{FE0B031D-CC3B-4429-B138-4FF6F4921032}" srcOrd="1" destOrd="0" presId="urn:microsoft.com/office/officeart/2005/8/layout/hList7"/>
    <dgm:cxn modelId="{7AF55CB7-3C62-4617-8B52-2392955A07E6}" type="presParOf" srcId="{35FD9D4D-04AF-480C-8E15-C5BDAAE60343}" destId="{87CE9F11-86EB-4A60-BF35-8DAF5C73C25D}" srcOrd="2" destOrd="0" presId="urn:microsoft.com/office/officeart/2005/8/layout/hList7"/>
    <dgm:cxn modelId="{DD0CBCA8-CA4F-41CC-9D89-92BA2886D5A7}" type="presParOf" srcId="{87CE9F11-86EB-4A60-BF35-8DAF5C73C25D}" destId="{773ED62D-F8E5-4CA0-917C-11D6D684030B}" srcOrd="0" destOrd="0" presId="urn:microsoft.com/office/officeart/2005/8/layout/hList7"/>
    <dgm:cxn modelId="{B9A4D3C5-30B6-4608-B24E-FC17D2131A8E}" type="presParOf" srcId="{87CE9F11-86EB-4A60-BF35-8DAF5C73C25D}" destId="{9241E0CD-EEC8-4062-9AC9-C59A88305E1D}" srcOrd="1" destOrd="0" presId="urn:microsoft.com/office/officeart/2005/8/layout/hList7"/>
    <dgm:cxn modelId="{F88141A8-C7D2-44B7-B1B5-1E5AE4616A9F}" type="presParOf" srcId="{87CE9F11-86EB-4A60-BF35-8DAF5C73C25D}" destId="{EE71ED76-2530-4F9D-8522-D27F6069CF65}" srcOrd="2" destOrd="0" presId="urn:microsoft.com/office/officeart/2005/8/layout/hList7"/>
    <dgm:cxn modelId="{64F64A92-13B2-472A-8FFD-0C7EFACA45AD}" type="presParOf" srcId="{87CE9F11-86EB-4A60-BF35-8DAF5C73C25D}" destId="{1CD2FE6E-2E21-4184-A1FA-13C27A2BA0E4}" srcOrd="3" destOrd="0" presId="urn:microsoft.com/office/officeart/2005/8/layout/hList7"/>
    <dgm:cxn modelId="{BAF81CA4-2887-4205-96CD-58DC4848C584}" type="presParOf" srcId="{35FD9D4D-04AF-480C-8E15-C5BDAAE60343}" destId="{5AAC4C78-2D61-4171-ACAC-04B3C9B1CD1B}" srcOrd="3" destOrd="0" presId="urn:microsoft.com/office/officeart/2005/8/layout/hList7"/>
    <dgm:cxn modelId="{7CBD28A6-4369-4751-BA43-22654BC7B02D}" type="presParOf" srcId="{35FD9D4D-04AF-480C-8E15-C5BDAAE60343}" destId="{23A04B4A-5082-439B-9F71-1027DF89CB92}" srcOrd="4" destOrd="0" presId="urn:microsoft.com/office/officeart/2005/8/layout/hList7"/>
    <dgm:cxn modelId="{56965715-E442-4A38-8A46-2C6AE1D1443E}" type="presParOf" srcId="{23A04B4A-5082-439B-9F71-1027DF89CB92}" destId="{C24A43ED-5CCD-4716-A409-AF3F24E3F7D6}" srcOrd="0" destOrd="0" presId="urn:microsoft.com/office/officeart/2005/8/layout/hList7"/>
    <dgm:cxn modelId="{0DC6775C-2627-44D9-9E5B-6E2DFBF85B7B}" type="presParOf" srcId="{23A04B4A-5082-439B-9F71-1027DF89CB92}" destId="{E0588AB6-C116-4674-8265-52EFCFC64B7C}" srcOrd="1" destOrd="0" presId="urn:microsoft.com/office/officeart/2005/8/layout/hList7"/>
    <dgm:cxn modelId="{B7C7A3CB-FEEB-427C-A728-3F2143ED58EE}" type="presParOf" srcId="{23A04B4A-5082-439B-9F71-1027DF89CB92}" destId="{38256BC5-1449-4C70-B6E9-3D4002D1E1CA}" srcOrd="2" destOrd="0" presId="urn:microsoft.com/office/officeart/2005/8/layout/hList7"/>
    <dgm:cxn modelId="{D0095672-F1A6-410D-8FFD-9F45F3B0D55B}" type="presParOf" srcId="{23A04B4A-5082-439B-9F71-1027DF89CB92}" destId="{ABFE4F5A-C4A1-4371-8461-A800CC5276F6}" srcOrd="3" destOrd="0" presId="urn:microsoft.com/office/officeart/2005/8/layout/hList7"/>
    <dgm:cxn modelId="{D42447EA-C7E5-4881-A127-BAAFA12A5E5D}" type="presParOf" srcId="{35FD9D4D-04AF-480C-8E15-C5BDAAE60343}" destId="{EF0E0024-4C8A-44AE-BE60-79E5F75C4292}" srcOrd="5" destOrd="0" presId="urn:microsoft.com/office/officeart/2005/8/layout/hList7"/>
    <dgm:cxn modelId="{A27F7D0A-7A93-48A9-B6DC-82B7E3108066}" type="presParOf" srcId="{35FD9D4D-04AF-480C-8E15-C5BDAAE60343}" destId="{F04DF143-95FA-40AE-A4C3-690CABAC0C9D}" srcOrd="6" destOrd="0" presId="urn:microsoft.com/office/officeart/2005/8/layout/hList7"/>
    <dgm:cxn modelId="{59DEB30C-FD56-42FC-A4B0-07460398001E}" type="presParOf" srcId="{F04DF143-95FA-40AE-A4C3-690CABAC0C9D}" destId="{96F6CBA2-2F56-440A-B338-EDF468EF5273}" srcOrd="0" destOrd="0" presId="urn:microsoft.com/office/officeart/2005/8/layout/hList7"/>
    <dgm:cxn modelId="{4106D45C-CD68-47AA-A33E-BC7678B30E19}" type="presParOf" srcId="{F04DF143-95FA-40AE-A4C3-690CABAC0C9D}" destId="{1BE7978F-347E-44CA-9403-D78963F32514}" srcOrd="1" destOrd="0" presId="urn:microsoft.com/office/officeart/2005/8/layout/hList7"/>
    <dgm:cxn modelId="{68658B05-A8AD-4D6A-AB7A-F7C488613D61}" type="presParOf" srcId="{F04DF143-95FA-40AE-A4C3-690CABAC0C9D}" destId="{5DF47792-6C95-45C1-9C2F-3FFC1070CBED}" srcOrd="2" destOrd="0" presId="urn:microsoft.com/office/officeart/2005/8/layout/hList7"/>
    <dgm:cxn modelId="{8A701519-97CD-4C3D-9493-114BF50CC0EF}" type="presParOf" srcId="{F04DF143-95FA-40AE-A4C3-690CABAC0C9D}" destId="{FD6F95C2-6494-42CA-806B-0D6AF8D595F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243C46-9066-4848-AAD4-E263D9B0EF9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9B5B0D6-8284-4B53-B49F-CDA939E8603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PDF worksheet breaking down some of the key strategies discussed to enable personalisation - </a:t>
          </a:r>
          <a:r>
            <a:rPr lang="en-GB" dirty="0">
              <a:hlinkClick xmlns:r="http://schemas.openxmlformats.org/officeDocument/2006/relationships" r:id="rId1"/>
            </a:rPr>
            <a:t>here</a:t>
          </a:r>
          <a:endParaRPr lang="en-US" dirty="0"/>
        </a:p>
      </dgm:t>
    </dgm:pt>
    <dgm:pt modelId="{329AD12D-697B-4E45-AF0D-CCA0EA460244}" type="parTrans" cxnId="{EF99E371-635D-4B61-A2D7-DBEA744EE7FB}">
      <dgm:prSet/>
      <dgm:spPr/>
      <dgm:t>
        <a:bodyPr/>
        <a:lstStyle/>
        <a:p>
          <a:endParaRPr lang="en-US"/>
        </a:p>
      </dgm:t>
    </dgm:pt>
    <dgm:pt modelId="{FB7E2940-2AA5-4311-99AD-CAC4AB8A316A}" type="sibTrans" cxnId="{EF99E371-635D-4B61-A2D7-DBEA744EE7FB}">
      <dgm:prSet/>
      <dgm:spPr/>
      <dgm:t>
        <a:bodyPr/>
        <a:lstStyle/>
        <a:p>
          <a:endParaRPr lang="en-US"/>
        </a:p>
      </dgm:t>
    </dgm:pt>
    <dgm:pt modelId="{4E7C9AFA-989A-4F04-BA06-16DC9A4920C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Managing stress in CV 19 - </a:t>
          </a:r>
          <a:r>
            <a:rPr lang="en-GB" dirty="0">
              <a:hlinkClick xmlns:r="http://schemas.openxmlformats.org/officeDocument/2006/relationships" r:id="rId2"/>
            </a:rPr>
            <a:t>here</a:t>
          </a:r>
          <a:endParaRPr lang="en-US" dirty="0"/>
        </a:p>
      </dgm:t>
    </dgm:pt>
    <dgm:pt modelId="{E84AEAB4-2552-4959-9AE9-5579F2E82969}" type="parTrans" cxnId="{CB0905DA-F058-4B7A-91C4-82F35DD4BF1C}">
      <dgm:prSet/>
      <dgm:spPr/>
      <dgm:t>
        <a:bodyPr/>
        <a:lstStyle/>
        <a:p>
          <a:endParaRPr lang="en-US"/>
        </a:p>
      </dgm:t>
    </dgm:pt>
    <dgm:pt modelId="{064294B0-A998-478C-8576-C80E60E51990}" type="sibTrans" cxnId="{CB0905DA-F058-4B7A-91C4-82F35DD4BF1C}">
      <dgm:prSet/>
      <dgm:spPr/>
      <dgm:t>
        <a:bodyPr/>
        <a:lstStyle/>
        <a:p>
          <a:endParaRPr lang="en-US"/>
        </a:p>
      </dgm:t>
    </dgm:pt>
    <dgm:pt modelId="{57FA7FC1-2EEC-4BAE-BE25-4930FECF8985}">
      <dgm:prSet/>
      <dgm:spPr/>
      <dgm:t>
        <a:bodyPr/>
        <a:lstStyle/>
        <a:p>
          <a:pPr>
            <a:lnSpc>
              <a:spcPct val="100000"/>
            </a:lnSpc>
            <a:buClrTx/>
            <a:buSzTx/>
            <a:buFontTx/>
            <a:buNone/>
          </a:pPr>
          <a:r>
            <a:rPr kumimoji="0" lang="en-GB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 link to video of a 17 year old discussing her anxiety triggered by exam pressure, she also explores strategies which have helped her - </a:t>
          </a:r>
          <a:r>
            <a:rPr kumimoji="0" lang="en-GB" b="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xmlns:r="http://schemas.openxmlformats.org/officeDocument/2006/relationships" r:id="rId3"/>
            </a:rPr>
            <a:t>link</a:t>
          </a:r>
          <a:endParaRPr lang="en-GB" dirty="0"/>
        </a:p>
      </dgm:t>
    </dgm:pt>
    <dgm:pt modelId="{D41FE7F6-2A90-4D7D-A900-8D8E342F2C9A}" type="parTrans" cxnId="{99AE0AC1-2420-4B4C-8F12-0FFE53FEDA5A}">
      <dgm:prSet/>
      <dgm:spPr/>
      <dgm:t>
        <a:bodyPr/>
        <a:lstStyle/>
        <a:p>
          <a:endParaRPr lang="en-GB"/>
        </a:p>
      </dgm:t>
    </dgm:pt>
    <dgm:pt modelId="{E91C576A-FA96-4BE0-AE0B-4387A677DD54}" type="sibTrans" cxnId="{99AE0AC1-2420-4B4C-8F12-0FFE53FEDA5A}">
      <dgm:prSet/>
      <dgm:spPr/>
      <dgm:t>
        <a:bodyPr/>
        <a:lstStyle/>
        <a:p>
          <a:endParaRPr lang="en-GB"/>
        </a:p>
      </dgm:t>
    </dgm:pt>
    <dgm:pt modelId="{C7D8CD84-4045-43C8-B863-1912CEA060B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hlinkClick xmlns:r="http://schemas.openxmlformats.org/officeDocument/2006/relationships" r:id="rId4"/>
            </a:rPr>
            <a:t>How to Make Aromatherapy Stress Balls - One Essential Community</a:t>
          </a:r>
          <a:r>
            <a:rPr lang="en-GB" dirty="0"/>
            <a:t> </a:t>
          </a:r>
        </a:p>
      </dgm:t>
    </dgm:pt>
    <dgm:pt modelId="{1254F2B9-FC4A-4D5F-87F5-770B007060F0}" type="parTrans" cxnId="{BC3C151B-B4F6-4643-8D33-7F66749D4E8F}">
      <dgm:prSet/>
      <dgm:spPr/>
      <dgm:t>
        <a:bodyPr/>
        <a:lstStyle/>
        <a:p>
          <a:endParaRPr lang="en-GB"/>
        </a:p>
      </dgm:t>
    </dgm:pt>
    <dgm:pt modelId="{29546959-BEEC-4C17-A346-F5283A835006}" type="sibTrans" cxnId="{BC3C151B-B4F6-4643-8D33-7F66749D4E8F}">
      <dgm:prSet/>
      <dgm:spPr/>
      <dgm:t>
        <a:bodyPr/>
        <a:lstStyle/>
        <a:p>
          <a:endParaRPr lang="en-GB"/>
        </a:p>
      </dgm:t>
    </dgm:pt>
    <dgm:pt modelId="{A24B4C00-DB1B-4A05-A9AC-7025E5D61135}" type="pres">
      <dgm:prSet presAssocID="{51243C46-9066-4848-AAD4-E263D9B0EF97}" presName="root" presStyleCnt="0">
        <dgm:presLayoutVars>
          <dgm:dir/>
          <dgm:resizeHandles val="exact"/>
        </dgm:presLayoutVars>
      </dgm:prSet>
      <dgm:spPr/>
    </dgm:pt>
    <dgm:pt modelId="{92676141-9864-4823-90A6-A1A3589BE017}" type="pres">
      <dgm:prSet presAssocID="{89B5B0D6-8284-4B53-B49F-CDA939E8603D}" presName="compNode" presStyleCnt="0"/>
      <dgm:spPr/>
    </dgm:pt>
    <dgm:pt modelId="{C1F23B4B-A3F7-4AA5-9AC8-3CC24E359351}" type="pres">
      <dgm:prSet presAssocID="{89B5B0D6-8284-4B53-B49F-CDA939E8603D}" presName="bgRect" presStyleLbl="bgShp" presStyleIdx="0" presStyleCnt="4"/>
      <dgm:spPr/>
    </dgm:pt>
    <dgm:pt modelId="{7FD40C5C-E537-4D53-85A7-E0E032228FD9}" type="pres">
      <dgm:prSet presAssocID="{89B5B0D6-8284-4B53-B49F-CDA939E8603D}" presName="iconRect" presStyleLbl="node1" presStyleIdx="0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232A44F6-D716-469A-AEF8-F1DB065BBD70}" type="pres">
      <dgm:prSet presAssocID="{89B5B0D6-8284-4B53-B49F-CDA939E8603D}" presName="spaceRect" presStyleCnt="0"/>
      <dgm:spPr/>
    </dgm:pt>
    <dgm:pt modelId="{9EE6C9E1-DA5E-4F04-8565-92F5B3EF0DB2}" type="pres">
      <dgm:prSet presAssocID="{89B5B0D6-8284-4B53-B49F-CDA939E8603D}" presName="parTx" presStyleLbl="revTx" presStyleIdx="0" presStyleCnt="4">
        <dgm:presLayoutVars>
          <dgm:chMax val="0"/>
          <dgm:chPref val="0"/>
        </dgm:presLayoutVars>
      </dgm:prSet>
      <dgm:spPr/>
    </dgm:pt>
    <dgm:pt modelId="{3DAE35A8-F148-4C3E-8D59-7024770FF7FF}" type="pres">
      <dgm:prSet presAssocID="{FB7E2940-2AA5-4311-99AD-CAC4AB8A316A}" presName="sibTrans" presStyleCnt="0"/>
      <dgm:spPr/>
    </dgm:pt>
    <dgm:pt modelId="{406CB915-970B-4DDC-9543-2C387AC277DC}" type="pres">
      <dgm:prSet presAssocID="{4E7C9AFA-989A-4F04-BA06-16DC9A4920C6}" presName="compNode" presStyleCnt="0"/>
      <dgm:spPr/>
    </dgm:pt>
    <dgm:pt modelId="{07A1C352-F68F-48EA-B213-7CEFF40FBE0D}" type="pres">
      <dgm:prSet presAssocID="{4E7C9AFA-989A-4F04-BA06-16DC9A4920C6}" presName="bgRect" presStyleLbl="bgShp" presStyleIdx="1" presStyleCnt="4"/>
      <dgm:spPr/>
    </dgm:pt>
    <dgm:pt modelId="{BB2DDEA5-FD1C-4CE7-8191-B24CF721149B}" type="pres">
      <dgm:prSet presAssocID="{4E7C9AFA-989A-4F04-BA06-16DC9A4920C6}" presName="iconRect" presStyleLbl="node1" presStyleIdx="1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2F7ABB8B-EDAD-41AE-BA19-EEC65175290A}" type="pres">
      <dgm:prSet presAssocID="{4E7C9AFA-989A-4F04-BA06-16DC9A4920C6}" presName="spaceRect" presStyleCnt="0"/>
      <dgm:spPr/>
    </dgm:pt>
    <dgm:pt modelId="{BB3BD5F5-BFB7-4ECB-85B6-62C351EA9CD2}" type="pres">
      <dgm:prSet presAssocID="{4E7C9AFA-989A-4F04-BA06-16DC9A4920C6}" presName="parTx" presStyleLbl="revTx" presStyleIdx="1" presStyleCnt="4">
        <dgm:presLayoutVars>
          <dgm:chMax val="0"/>
          <dgm:chPref val="0"/>
        </dgm:presLayoutVars>
      </dgm:prSet>
      <dgm:spPr/>
    </dgm:pt>
    <dgm:pt modelId="{CCC73948-0F91-4C8B-A598-562AC2350F2C}" type="pres">
      <dgm:prSet presAssocID="{064294B0-A998-478C-8576-C80E60E51990}" presName="sibTrans" presStyleCnt="0"/>
      <dgm:spPr/>
    </dgm:pt>
    <dgm:pt modelId="{78D007C8-FDB2-4DDC-874C-BC8DAFE44FA2}" type="pres">
      <dgm:prSet presAssocID="{C7D8CD84-4045-43C8-B863-1912CEA060BB}" presName="compNode" presStyleCnt="0"/>
      <dgm:spPr/>
    </dgm:pt>
    <dgm:pt modelId="{35424C5E-531E-4541-BF07-D8989CDC6594}" type="pres">
      <dgm:prSet presAssocID="{C7D8CD84-4045-43C8-B863-1912CEA060BB}" presName="bgRect" presStyleLbl="bgShp" presStyleIdx="2" presStyleCnt="4"/>
      <dgm:spPr/>
    </dgm:pt>
    <dgm:pt modelId="{D6471ACF-7952-4FDE-9CF6-EAF035B24582}" type="pres">
      <dgm:prSet presAssocID="{C7D8CD84-4045-43C8-B863-1912CEA060BB}" presName="iconRect" presStyleLbl="node1" presStyleIdx="2" presStyleCnt="4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ach ball"/>
        </a:ext>
      </dgm:extLst>
    </dgm:pt>
    <dgm:pt modelId="{84D345DD-00F9-417E-88F4-0AD6A44F02D4}" type="pres">
      <dgm:prSet presAssocID="{C7D8CD84-4045-43C8-B863-1912CEA060BB}" presName="spaceRect" presStyleCnt="0"/>
      <dgm:spPr/>
    </dgm:pt>
    <dgm:pt modelId="{C73545B4-3D6C-4961-8AB7-C6BD010BC2E0}" type="pres">
      <dgm:prSet presAssocID="{C7D8CD84-4045-43C8-B863-1912CEA060BB}" presName="parTx" presStyleLbl="revTx" presStyleIdx="2" presStyleCnt="4">
        <dgm:presLayoutVars>
          <dgm:chMax val="0"/>
          <dgm:chPref val="0"/>
        </dgm:presLayoutVars>
      </dgm:prSet>
      <dgm:spPr/>
    </dgm:pt>
    <dgm:pt modelId="{2EACCAC9-FD40-4F8E-BCAE-ABD55278A18D}" type="pres">
      <dgm:prSet presAssocID="{29546959-BEEC-4C17-A346-F5283A835006}" presName="sibTrans" presStyleCnt="0"/>
      <dgm:spPr/>
    </dgm:pt>
    <dgm:pt modelId="{DB5324E8-7FAE-48DF-A21E-EC3C0B47FF6F}" type="pres">
      <dgm:prSet presAssocID="{57FA7FC1-2EEC-4BAE-BE25-4930FECF8985}" presName="compNode" presStyleCnt="0"/>
      <dgm:spPr/>
    </dgm:pt>
    <dgm:pt modelId="{81B2A3FF-A5E8-43CA-9B32-5BE1B1501FBF}" type="pres">
      <dgm:prSet presAssocID="{57FA7FC1-2EEC-4BAE-BE25-4930FECF8985}" presName="bgRect" presStyleLbl="bgShp" presStyleIdx="3" presStyleCnt="4" custLinFactNeighborY="-1496"/>
      <dgm:spPr/>
    </dgm:pt>
    <dgm:pt modelId="{1293209F-1741-40DF-8A6E-CE2410F4D78C}" type="pres">
      <dgm:prSet presAssocID="{57FA7FC1-2EEC-4BAE-BE25-4930FECF8985}" presName="iconRect" presStyleLbl="node1" presStyleIdx="3" presStyleCnt="4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ign Language"/>
        </a:ext>
      </dgm:extLst>
    </dgm:pt>
    <dgm:pt modelId="{ADCD0528-8036-4572-844A-60C0B65470F1}" type="pres">
      <dgm:prSet presAssocID="{57FA7FC1-2EEC-4BAE-BE25-4930FECF8985}" presName="spaceRect" presStyleCnt="0"/>
      <dgm:spPr/>
    </dgm:pt>
    <dgm:pt modelId="{A2EB192F-6277-443D-B097-FCA3F312666D}" type="pres">
      <dgm:prSet presAssocID="{57FA7FC1-2EEC-4BAE-BE25-4930FECF898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C3C151B-B4F6-4643-8D33-7F66749D4E8F}" srcId="{51243C46-9066-4848-AAD4-E263D9B0EF97}" destId="{C7D8CD84-4045-43C8-B863-1912CEA060BB}" srcOrd="2" destOrd="0" parTransId="{1254F2B9-FC4A-4D5F-87F5-770B007060F0}" sibTransId="{29546959-BEEC-4C17-A346-F5283A835006}"/>
    <dgm:cxn modelId="{29D00B1E-0C6A-4B2B-B2FB-280F7304500B}" type="presOf" srcId="{4E7C9AFA-989A-4F04-BA06-16DC9A4920C6}" destId="{BB3BD5F5-BFB7-4ECB-85B6-62C351EA9CD2}" srcOrd="0" destOrd="0" presId="urn:microsoft.com/office/officeart/2018/2/layout/IconVerticalSolidList"/>
    <dgm:cxn modelId="{EF99E371-635D-4B61-A2D7-DBEA744EE7FB}" srcId="{51243C46-9066-4848-AAD4-E263D9B0EF97}" destId="{89B5B0D6-8284-4B53-B49F-CDA939E8603D}" srcOrd="0" destOrd="0" parTransId="{329AD12D-697B-4E45-AF0D-CCA0EA460244}" sibTransId="{FB7E2940-2AA5-4311-99AD-CAC4AB8A316A}"/>
    <dgm:cxn modelId="{FD82A65A-902A-4E52-A433-3010564A9875}" type="presOf" srcId="{89B5B0D6-8284-4B53-B49F-CDA939E8603D}" destId="{9EE6C9E1-DA5E-4F04-8565-92F5B3EF0DB2}" srcOrd="0" destOrd="0" presId="urn:microsoft.com/office/officeart/2018/2/layout/IconVerticalSolidList"/>
    <dgm:cxn modelId="{99AE0AC1-2420-4B4C-8F12-0FFE53FEDA5A}" srcId="{51243C46-9066-4848-AAD4-E263D9B0EF97}" destId="{57FA7FC1-2EEC-4BAE-BE25-4930FECF8985}" srcOrd="3" destOrd="0" parTransId="{D41FE7F6-2A90-4D7D-A900-8D8E342F2C9A}" sibTransId="{E91C576A-FA96-4BE0-AE0B-4387A677DD54}"/>
    <dgm:cxn modelId="{CB0905DA-F058-4B7A-91C4-82F35DD4BF1C}" srcId="{51243C46-9066-4848-AAD4-E263D9B0EF97}" destId="{4E7C9AFA-989A-4F04-BA06-16DC9A4920C6}" srcOrd="1" destOrd="0" parTransId="{E84AEAB4-2552-4959-9AE9-5579F2E82969}" sibTransId="{064294B0-A998-478C-8576-C80E60E51990}"/>
    <dgm:cxn modelId="{B04032DD-82A6-4354-AB13-B96B4E4421A5}" type="presOf" srcId="{51243C46-9066-4848-AAD4-E263D9B0EF97}" destId="{A24B4C00-DB1B-4A05-A9AC-7025E5D61135}" srcOrd="0" destOrd="0" presId="urn:microsoft.com/office/officeart/2018/2/layout/IconVerticalSolidList"/>
    <dgm:cxn modelId="{12024BDF-4317-4594-A8A8-1B563917F032}" type="presOf" srcId="{57FA7FC1-2EEC-4BAE-BE25-4930FECF8985}" destId="{A2EB192F-6277-443D-B097-FCA3F312666D}" srcOrd="0" destOrd="0" presId="urn:microsoft.com/office/officeart/2018/2/layout/IconVerticalSolidList"/>
    <dgm:cxn modelId="{C10C6DE3-37E0-40AD-843B-174B18EE904C}" type="presOf" srcId="{C7D8CD84-4045-43C8-B863-1912CEA060BB}" destId="{C73545B4-3D6C-4961-8AB7-C6BD010BC2E0}" srcOrd="0" destOrd="0" presId="urn:microsoft.com/office/officeart/2018/2/layout/IconVerticalSolidList"/>
    <dgm:cxn modelId="{4DB69B7D-B9DA-4B22-AF57-8B8C4D8C4262}" type="presParOf" srcId="{A24B4C00-DB1B-4A05-A9AC-7025E5D61135}" destId="{92676141-9864-4823-90A6-A1A3589BE017}" srcOrd="0" destOrd="0" presId="urn:microsoft.com/office/officeart/2018/2/layout/IconVerticalSolidList"/>
    <dgm:cxn modelId="{F7C2E459-37CF-49C7-96BA-B9674B96CD03}" type="presParOf" srcId="{92676141-9864-4823-90A6-A1A3589BE017}" destId="{C1F23B4B-A3F7-4AA5-9AC8-3CC24E359351}" srcOrd="0" destOrd="0" presId="urn:microsoft.com/office/officeart/2018/2/layout/IconVerticalSolidList"/>
    <dgm:cxn modelId="{212ADD5D-F7B4-40ED-996E-473738029120}" type="presParOf" srcId="{92676141-9864-4823-90A6-A1A3589BE017}" destId="{7FD40C5C-E537-4D53-85A7-E0E032228FD9}" srcOrd="1" destOrd="0" presId="urn:microsoft.com/office/officeart/2018/2/layout/IconVerticalSolidList"/>
    <dgm:cxn modelId="{62AAC98C-F900-4FBD-85B9-340499F53722}" type="presParOf" srcId="{92676141-9864-4823-90A6-A1A3589BE017}" destId="{232A44F6-D716-469A-AEF8-F1DB065BBD70}" srcOrd="2" destOrd="0" presId="urn:microsoft.com/office/officeart/2018/2/layout/IconVerticalSolidList"/>
    <dgm:cxn modelId="{471E4B74-FB0C-4047-9B6A-47BB26D16C18}" type="presParOf" srcId="{92676141-9864-4823-90A6-A1A3589BE017}" destId="{9EE6C9E1-DA5E-4F04-8565-92F5B3EF0DB2}" srcOrd="3" destOrd="0" presId="urn:microsoft.com/office/officeart/2018/2/layout/IconVerticalSolidList"/>
    <dgm:cxn modelId="{3BF9E41C-2C09-4626-A0D0-EDB4279825B2}" type="presParOf" srcId="{A24B4C00-DB1B-4A05-A9AC-7025E5D61135}" destId="{3DAE35A8-F148-4C3E-8D59-7024770FF7FF}" srcOrd="1" destOrd="0" presId="urn:microsoft.com/office/officeart/2018/2/layout/IconVerticalSolidList"/>
    <dgm:cxn modelId="{A4685267-F4B4-43DE-862A-C49DF57764C2}" type="presParOf" srcId="{A24B4C00-DB1B-4A05-A9AC-7025E5D61135}" destId="{406CB915-970B-4DDC-9543-2C387AC277DC}" srcOrd="2" destOrd="0" presId="urn:microsoft.com/office/officeart/2018/2/layout/IconVerticalSolidList"/>
    <dgm:cxn modelId="{7B065F75-55C3-4C08-9D57-B6E3230DE9D8}" type="presParOf" srcId="{406CB915-970B-4DDC-9543-2C387AC277DC}" destId="{07A1C352-F68F-48EA-B213-7CEFF40FBE0D}" srcOrd="0" destOrd="0" presId="urn:microsoft.com/office/officeart/2018/2/layout/IconVerticalSolidList"/>
    <dgm:cxn modelId="{6A6E457B-CDD9-4233-999F-671F2454E5E4}" type="presParOf" srcId="{406CB915-970B-4DDC-9543-2C387AC277DC}" destId="{BB2DDEA5-FD1C-4CE7-8191-B24CF721149B}" srcOrd="1" destOrd="0" presId="urn:microsoft.com/office/officeart/2018/2/layout/IconVerticalSolidList"/>
    <dgm:cxn modelId="{32CBDCD2-1858-4151-BFEF-2C19A0D45DFB}" type="presParOf" srcId="{406CB915-970B-4DDC-9543-2C387AC277DC}" destId="{2F7ABB8B-EDAD-41AE-BA19-EEC65175290A}" srcOrd="2" destOrd="0" presId="urn:microsoft.com/office/officeart/2018/2/layout/IconVerticalSolidList"/>
    <dgm:cxn modelId="{91D72928-532E-43F1-8A9D-311A846F3511}" type="presParOf" srcId="{406CB915-970B-4DDC-9543-2C387AC277DC}" destId="{BB3BD5F5-BFB7-4ECB-85B6-62C351EA9CD2}" srcOrd="3" destOrd="0" presId="urn:microsoft.com/office/officeart/2018/2/layout/IconVerticalSolidList"/>
    <dgm:cxn modelId="{949C4BDD-9175-44A1-B34A-BC659A93C765}" type="presParOf" srcId="{A24B4C00-DB1B-4A05-A9AC-7025E5D61135}" destId="{CCC73948-0F91-4C8B-A598-562AC2350F2C}" srcOrd="3" destOrd="0" presId="urn:microsoft.com/office/officeart/2018/2/layout/IconVerticalSolidList"/>
    <dgm:cxn modelId="{3D8CF63E-A723-4167-9FC0-9DF737766FFB}" type="presParOf" srcId="{A24B4C00-DB1B-4A05-A9AC-7025E5D61135}" destId="{78D007C8-FDB2-4DDC-874C-BC8DAFE44FA2}" srcOrd="4" destOrd="0" presId="urn:microsoft.com/office/officeart/2018/2/layout/IconVerticalSolidList"/>
    <dgm:cxn modelId="{BC211BC1-DC4D-4C6D-A10E-1B54FAED6512}" type="presParOf" srcId="{78D007C8-FDB2-4DDC-874C-BC8DAFE44FA2}" destId="{35424C5E-531E-4541-BF07-D8989CDC6594}" srcOrd="0" destOrd="0" presId="urn:microsoft.com/office/officeart/2018/2/layout/IconVerticalSolidList"/>
    <dgm:cxn modelId="{AA35099B-4229-4B65-BC3A-9AE534DCA091}" type="presParOf" srcId="{78D007C8-FDB2-4DDC-874C-BC8DAFE44FA2}" destId="{D6471ACF-7952-4FDE-9CF6-EAF035B24582}" srcOrd="1" destOrd="0" presId="urn:microsoft.com/office/officeart/2018/2/layout/IconVerticalSolidList"/>
    <dgm:cxn modelId="{FAE803A8-1790-4FD5-8871-9CD77B1DD432}" type="presParOf" srcId="{78D007C8-FDB2-4DDC-874C-BC8DAFE44FA2}" destId="{84D345DD-00F9-417E-88F4-0AD6A44F02D4}" srcOrd="2" destOrd="0" presId="urn:microsoft.com/office/officeart/2018/2/layout/IconVerticalSolidList"/>
    <dgm:cxn modelId="{4327B2A1-5176-4903-A75A-6123EB547DA2}" type="presParOf" srcId="{78D007C8-FDB2-4DDC-874C-BC8DAFE44FA2}" destId="{C73545B4-3D6C-4961-8AB7-C6BD010BC2E0}" srcOrd="3" destOrd="0" presId="urn:microsoft.com/office/officeart/2018/2/layout/IconVerticalSolidList"/>
    <dgm:cxn modelId="{7EC653C0-5B47-49B6-B152-F54473C31A6D}" type="presParOf" srcId="{A24B4C00-DB1B-4A05-A9AC-7025E5D61135}" destId="{2EACCAC9-FD40-4F8E-BCAE-ABD55278A18D}" srcOrd="5" destOrd="0" presId="urn:microsoft.com/office/officeart/2018/2/layout/IconVerticalSolidList"/>
    <dgm:cxn modelId="{20762FA1-0F08-4586-A86F-6CCC0FAE31E8}" type="presParOf" srcId="{A24B4C00-DB1B-4A05-A9AC-7025E5D61135}" destId="{DB5324E8-7FAE-48DF-A21E-EC3C0B47FF6F}" srcOrd="6" destOrd="0" presId="urn:microsoft.com/office/officeart/2018/2/layout/IconVerticalSolidList"/>
    <dgm:cxn modelId="{5A283C37-75DA-4AE3-A833-4349B05802D7}" type="presParOf" srcId="{DB5324E8-7FAE-48DF-A21E-EC3C0B47FF6F}" destId="{81B2A3FF-A5E8-43CA-9B32-5BE1B1501FBF}" srcOrd="0" destOrd="0" presId="urn:microsoft.com/office/officeart/2018/2/layout/IconVerticalSolidList"/>
    <dgm:cxn modelId="{D9CD84C9-F3BE-46F9-BCE9-09BF94502A3C}" type="presParOf" srcId="{DB5324E8-7FAE-48DF-A21E-EC3C0B47FF6F}" destId="{1293209F-1741-40DF-8A6E-CE2410F4D78C}" srcOrd="1" destOrd="0" presId="urn:microsoft.com/office/officeart/2018/2/layout/IconVerticalSolidList"/>
    <dgm:cxn modelId="{5ACEB2E3-8FC0-4C4A-886B-802164B2581B}" type="presParOf" srcId="{DB5324E8-7FAE-48DF-A21E-EC3C0B47FF6F}" destId="{ADCD0528-8036-4572-844A-60C0B65470F1}" srcOrd="2" destOrd="0" presId="urn:microsoft.com/office/officeart/2018/2/layout/IconVerticalSolidList"/>
    <dgm:cxn modelId="{27927707-57C4-4492-BF60-E24B8B6B9199}" type="presParOf" srcId="{DB5324E8-7FAE-48DF-A21E-EC3C0B47FF6F}" destId="{A2EB192F-6277-443D-B097-FCA3F312666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157CD0-51F2-45D9-9E7D-836845996D77}">
      <dsp:nvSpPr>
        <dsp:cNvPr id="0" name=""/>
        <dsp:cNvSpPr/>
      </dsp:nvSpPr>
      <dsp:spPr>
        <a:xfrm>
          <a:off x="0" y="0"/>
          <a:ext cx="2048433" cy="4673600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Cognitive Symptoms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Memory problems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Poor Concentration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Poor Judgement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Negative thoughts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Anxiety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Worry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Nervousness</a:t>
          </a:r>
        </a:p>
      </dsp:txBody>
      <dsp:txXfrm>
        <a:off x="0" y="1869440"/>
        <a:ext cx="2048433" cy="1869440"/>
      </dsp:txXfrm>
    </dsp:sp>
    <dsp:sp modelId="{D423308A-5E42-4A0F-9044-A96A33F02EC8}">
      <dsp:nvSpPr>
        <dsp:cNvPr id="0" name=""/>
        <dsp:cNvSpPr/>
      </dsp:nvSpPr>
      <dsp:spPr>
        <a:xfrm>
          <a:off x="431077" y="378696"/>
          <a:ext cx="1241234" cy="95644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D62D-F8E5-4CA0-917C-11D6D684030B}">
      <dsp:nvSpPr>
        <dsp:cNvPr id="0" name=""/>
        <dsp:cNvSpPr/>
      </dsp:nvSpPr>
      <dsp:spPr>
        <a:xfrm>
          <a:off x="2111840" y="0"/>
          <a:ext cx="2048433" cy="467360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Emotional Symptoms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Moodiness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Irritable/Temper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Agitation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Feeling overwhelmed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Loneliness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Isolation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Unhappiness</a:t>
          </a:r>
        </a:p>
      </dsp:txBody>
      <dsp:txXfrm>
        <a:off x="2111840" y="1869440"/>
        <a:ext cx="2048433" cy="1869440"/>
      </dsp:txXfrm>
    </dsp:sp>
    <dsp:sp modelId="{1CD2FE6E-2E21-4184-A1FA-13C27A2BA0E4}">
      <dsp:nvSpPr>
        <dsp:cNvPr id="0" name=""/>
        <dsp:cNvSpPr/>
      </dsp:nvSpPr>
      <dsp:spPr>
        <a:xfrm>
          <a:off x="2495130" y="378696"/>
          <a:ext cx="1241234" cy="95644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4A43ED-5CCD-4716-A409-AF3F24E3F7D6}">
      <dsp:nvSpPr>
        <dsp:cNvPr id="0" name=""/>
        <dsp:cNvSpPr/>
      </dsp:nvSpPr>
      <dsp:spPr>
        <a:xfrm>
          <a:off x="4191000" y="0"/>
          <a:ext cx="2048433" cy="4673600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Physical Symptoms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Muscle Tension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Aches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Stomach problems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Nausea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Dizziness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Chest pain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Racing heart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Colds and allergies</a:t>
          </a:r>
        </a:p>
      </dsp:txBody>
      <dsp:txXfrm>
        <a:off x="4191000" y="1869440"/>
        <a:ext cx="2048433" cy="1869440"/>
      </dsp:txXfrm>
    </dsp:sp>
    <dsp:sp modelId="{ABFE4F5A-C4A1-4371-8461-A800CC5276F6}">
      <dsp:nvSpPr>
        <dsp:cNvPr id="0" name=""/>
        <dsp:cNvSpPr/>
      </dsp:nvSpPr>
      <dsp:spPr>
        <a:xfrm>
          <a:off x="4659518" y="378696"/>
          <a:ext cx="1241234" cy="95644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F6CBA2-2F56-440A-B338-EDF468EF5273}">
      <dsp:nvSpPr>
        <dsp:cNvPr id="0" name=""/>
        <dsp:cNvSpPr/>
      </dsp:nvSpPr>
      <dsp:spPr>
        <a:xfrm>
          <a:off x="6331612" y="0"/>
          <a:ext cx="2048433" cy="4673600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Behavioural Symptoms</a:t>
          </a:r>
          <a:br>
            <a:rPr lang="en-GB" sz="1600" b="1" kern="1200" dirty="0"/>
          </a:br>
          <a:r>
            <a:rPr lang="en-GB" sz="1400" b="1" kern="1200" dirty="0"/>
            <a:t>Appetite changes</a:t>
          </a:r>
          <a:br>
            <a:rPr lang="en-GB" sz="1400" b="1" kern="1200" dirty="0"/>
          </a:br>
          <a:r>
            <a:rPr lang="en-GB" sz="1400" b="1" kern="1200" dirty="0"/>
            <a:t>Sleep changes</a:t>
          </a:r>
          <a:br>
            <a:rPr lang="en-GB" sz="1400" b="1" kern="1200" dirty="0"/>
          </a:br>
          <a:r>
            <a:rPr lang="en-GB" sz="1400" b="1" kern="1200" dirty="0"/>
            <a:t>Social withdrawal</a:t>
          </a:r>
          <a:br>
            <a:rPr lang="en-GB" sz="1400" b="1" kern="1200" dirty="0"/>
          </a:br>
          <a:r>
            <a:rPr lang="en-GB" sz="1400" b="1" kern="1200" dirty="0"/>
            <a:t>Procrastination</a:t>
          </a:r>
          <a:br>
            <a:rPr lang="en-GB" sz="1400" b="1" kern="1200" dirty="0"/>
          </a:br>
          <a:r>
            <a:rPr lang="en-GB" sz="1400" b="1" kern="1200" dirty="0"/>
            <a:t>Avoiding responsibility</a:t>
          </a:r>
          <a:br>
            <a:rPr lang="en-GB" sz="1400" b="1" kern="1200" dirty="0"/>
          </a:br>
          <a:r>
            <a:rPr lang="en-GB" sz="1400" b="1" kern="1200" dirty="0"/>
            <a:t>Substance abuse</a:t>
          </a:r>
          <a:br>
            <a:rPr lang="en-GB" sz="1400" b="1" kern="1200" dirty="0"/>
          </a:br>
          <a:r>
            <a:rPr lang="en-GB" sz="1400" b="1" kern="1200" dirty="0"/>
            <a:t>Nervous habits</a:t>
          </a:r>
          <a:br>
            <a:rPr lang="en-GB" sz="1400" b="1" kern="1200" dirty="0"/>
          </a:br>
          <a:endParaRPr lang="en-GB" sz="1400" b="1" kern="1200" dirty="0"/>
        </a:p>
      </dsp:txBody>
      <dsp:txXfrm>
        <a:off x="6331612" y="1869440"/>
        <a:ext cx="2048433" cy="1869440"/>
      </dsp:txXfrm>
    </dsp:sp>
    <dsp:sp modelId="{FD6F95C2-6494-42CA-806B-0D6AF8D595F9}">
      <dsp:nvSpPr>
        <dsp:cNvPr id="0" name=""/>
        <dsp:cNvSpPr/>
      </dsp:nvSpPr>
      <dsp:spPr>
        <a:xfrm>
          <a:off x="6825065" y="352286"/>
          <a:ext cx="1202435" cy="98293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35885C-7F35-4625-A404-039531BE131A}">
      <dsp:nvSpPr>
        <dsp:cNvPr id="0" name=""/>
        <dsp:cNvSpPr/>
      </dsp:nvSpPr>
      <dsp:spPr>
        <a:xfrm flipV="1">
          <a:off x="460976" y="4206237"/>
          <a:ext cx="7711440" cy="467362"/>
        </a:xfrm>
        <a:prstGeom prst="leftRightArrow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F23B4B-A3F7-4AA5-9AC8-3CC24E359351}">
      <dsp:nvSpPr>
        <dsp:cNvPr id="0" name=""/>
        <dsp:cNvSpPr/>
      </dsp:nvSpPr>
      <dsp:spPr>
        <a:xfrm>
          <a:off x="0" y="2347"/>
          <a:ext cx="6248400" cy="11898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D40C5C-E537-4D53-85A7-E0E032228FD9}">
      <dsp:nvSpPr>
        <dsp:cNvPr id="0" name=""/>
        <dsp:cNvSpPr/>
      </dsp:nvSpPr>
      <dsp:spPr>
        <a:xfrm>
          <a:off x="359915" y="270053"/>
          <a:ext cx="654392" cy="6543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E6C9E1-DA5E-4F04-8565-92F5B3EF0DB2}">
      <dsp:nvSpPr>
        <dsp:cNvPr id="0" name=""/>
        <dsp:cNvSpPr/>
      </dsp:nvSpPr>
      <dsp:spPr>
        <a:xfrm>
          <a:off x="1374223" y="2347"/>
          <a:ext cx="48741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PDF worksheet breaking down some of the key strategies discussed to enable personalisation - </a:t>
          </a:r>
          <a:r>
            <a:rPr lang="en-GB" sz="1800" kern="1200" dirty="0">
              <a:hlinkClick xmlns:r="http://schemas.openxmlformats.org/officeDocument/2006/relationships" r:id="rId3"/>
            </a:rPr>
            <a:t>here</a:t>
          </a:r>
          <a:endParaRPr lang="en-US" sz="1800" kern="1200" dirty="0"/>
        </a:p>
      </dsp:txBody>
      <dsp:txXfrm>
        <a:off x="1374223" y="2347"/>
        <a:ext cx="4874176" cy="1189803"/>
      </dsp:txXfrm>
    </dsp:sp>
    <dsp:sp modelId="{07A1C352-F68F-48EA-B213-7CEFF40FBE0D}">
      <dsp:nvSpPr>
        <dsp:cNvPr id="0" name=""/>
        <dsp:cNvSpPr/>
      </dsp:nvSpPr>
      <dsp:spPr>
        <a:xfrm>
          <a:off x="0" y="1489602"/>
          <a:ext cx="6248400" cy="11898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2DDEA5-FD1C-4CE7-8191-B24CF721149B}">
      <dsp:nvSpPr>
        <dsp:cNvPr id="0" name=""/>
        <dsp:cNvSpPr/>
      </dsp:nvSpPr>
      <dsp:spPr>
        <a:xfrm>
          <a:off x="359915" y="1757308"/>
          <a:ext cx="654392" cy="65439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3BD5F5-BFB7-4ECB-85B6-62C351EA9CD2}">
      <dsp:nvSpPr>
        <dsp:cNvPr id="0" name=""/>
        <dsp:cNvSpPr/>
      </dsp:nvSpPr>
      <dsp:spPr>
        <a:xfrm>
          <a:off x="1374223" y="1489602"/>
          <a:ext cx="48741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Managing stress in CV 19 - </a:t>
          </a:r>
          <a:r>
            <a:rPr lang="en-GB" sz="1800" kern="1200" dirty="0">
              <a:hlinkClick xmlns:r="http://schemas.openxmlformats.org/officeDocument/2006/relationships" r:id="rId6"/>
            </a:rPr>
            <a:t>here</a:t>
          </a:r>
          <a:endParaRPr lang="en-US" sz="1800" kern="1200" dirty="0"/>
        </a:p>
      </dsp:txBody>
      <dsp:txXfrm>
        <a:off x="1374223" y="1489602"/>
        <a:ext cx="4874176" cy="1189803"/>
      </dsp:txXfrm>
    </dsp:sp>
    <dsp:sp modelId="{35424C5E-531E-4541-BF07-D8989CDC6594}">
      <dsp:nvSpPr>
        <dsp:cNvPr id="0" name=""/>
        <dsp:cNvSpPr/>
      </dsp:nvSpPr>
      <dsp:spPr>
        <a:xfrm>
          <a:off x="0" y="2976856"/>
          <a:ext cx="6248400" cy="11898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471ACF-7952-4FDE-9CF6-EAF035B24582}">
      <dsp:nvSpPr>
        <dsp:cNvPr id="0" name=""/>
        <dsp:cNvSpPr/>
      </dsp:nvSpPr>
      <dsp:spPr>
        <a:xfrm>
          <a:off x="359915" y="3244562"/>
          <a:ext cx="654392" cy="6543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3545B4-3D6C-4961-8AB7-C6BD010BC2E0}">
      <dsp:nvSpPr>
        <dsp:cNvPr id="0" name=""/>
        <dsp:cNvSpPr/>
      </dsp:nvSpPr>
      <dsp:spPr>
        <a:xfrm>
          <a:off x="1374223" y="2976856"/>
          <a:ext cx="48741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hlinkClick xmlns:r="http://schemas.openxmlformats.org/officeDocument/2006/relationships" r:id="rId9"/>
            </a:rPr>
            <a:t>How to Make Aromatherapy Stress Balls - One Essential Community</a:t>
          </a:r>
          <a:r>
            <a:rPr lang="en-GB" sz="1800" kern="1200" dirty="0"/>
            <a:t> </a:t>
          </a:r>
        </a:p>
      </dsp:txBody>
      <dsp:txXfrm>
        <a:off x="1374223" y="2976856"/>
        <a:ext cx="4874176" cy="1189803"/>
      </dsp:txXfrm>
    </dsp:sp>
    <dsp:sp modelId="{81B2A3FF-A5E8-43CA-9B32-5BE1B1501FBF}">
      <dsp:nvSpPr>
        <dsp:cNvPr id="0" name=""/>
        <dsp:cNvSpPr/>
      </dsp:nvSpPr>
      <dsp:spPr>
        <a:xfrm>
          <a:off x="0" y="4446312"/>
          <a:ext cx="6248400" cy="11898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3209F-1741-40DF-8A6E-CE2410F4D78C}">
      <dsp:nvSpPr>
        <dsp:cNvPr id="0" name=""/>
        <dsp:cNvSpPr/>
      </dsp:nvSpPr>
      <dsp:spPr>
        <a:xfrm>
          <a:off x="359915" y="4731817"/>
          <a:ext cx="654392" cy="654392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B192F-6277-443D-B097-FCA3F312666D}">
      <dsp:nvSpPr>
        <dsp:cNvPr id="0" name=""/>
        <dsp:cNvSpPr/>
      </dsp:nvSpPr>
      <dsp:spPr>
        <a:xfrm>
          <a:off x="1374223" y="4464111"/>
          <a:ext cx="48741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 link to video of a 17 year old discussing her anxiety triggered by exam pressure, she also explores strategies which have helped her - </a:t>
          </a:r>
          <a:r>
            <a: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xmlns:r="http://schemas.openxmlformats.org/officeDocument/2006/relationships" r:id="rId12"/>
            </a:rPr>
            <a:t>link</a:t>
          </a:r>
          <a:endParaRPr lang="en-GB" sz="1800" kern="1200" dirty="0"/>
        </a:p>
      </dsp:txBody>
      <dsp:txXfrm>
        <a:off x="1374223" y="4464111"/>
        <a:ext cx="4874176" cy="1189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5A280-F596-485B-824C-7E996463BE74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80F9A-411E-4F09-844C-6D3B33FC6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169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ED77C2-A557-4A1A-8EF4-4037AF202EB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83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BE6B550A-0599-7A43-B144-6F4F21AC3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85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E00DBD9-34EA-1748-B163-03B000D8EE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26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E00DBD9-34EA-1748-B163-03B000D8EE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Shape, 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6E0C00EA-DB71-E042-9488-B7BD1F1A8B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2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ADB6966-EA9A-477D-A6A6-78D2AEA23D0C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50C6D33-9A29-4996-A4AC-5998FFE8A1E0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Coping with Uncertainty </a:t>
            </a:r>
          </a:p>
        </p:txBody>
      </p:sp>
    </p:spTree>
    <p:extLst>
      <p:ext uri="{BB962C8B-B14F-4D97-AF65-F5344CB8AC3E}">
        <p14:creationId xmlns:p14="http://schemas.microsoft.com/office/powerpoint/2010/main" val="3411694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44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84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5" r:id="rId3"/>
    <p:sldLayoutId id="2147483657" r:id="rId4"/>
    <p:sldLayoutId id="214748365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dspace.com/" TargetMode="External"/><Relationship Id="rId2" Type="http://schemas.openxmlformats.org/officeDocument/2006/relationships/hyperlink" Target="https://www.calm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hyperlink" Target="https://apps.apple.com/gb/app/breathe2relax/id425720246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eston-my.sharepoint.com/:w:/r/personal/antonia_travers_weston_ac_uk/Documents/Stress%20resources/Making%20a%20change%20worksheet.docx?d=wdda814e62adc472285ba5cc3d13ff5b5&amp;csf=1&amp;web=1&amp;e=pzTtED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letschatwellbeing.co.uk/resources_categories/talking-health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hnpQrMqDoqE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ews and events | Weston College">
            <a:extLst>
              <a:ext uri="{FF2B5EF4-FFF2-40B4-BE49-F238E27FC236}">
                <a16:creationId xmlns:a16="http://schemas.microsoft.com/office/drawing/2014/main" id="{3C06A71C-64D7-4BD5-816B-673D44FFE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53693" y="181875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5B9476-B4DE-4E38-9888-B517550DEEA0}"/>
              </a:ext>
            </a:extLst>
          </p:cNvPr>
          <p:cNvSpPr txBox="1"/>
          <p:nvPr/>
        </p:nvSpPr>
        <p:spPr>
          <a:xfrm>
            <a:off x="924040" y="5383283"/>
            <a:ext cx="10031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STRESS </a:t>
            </a:r>
            <a:r>
              <a:rPr lang="en-GB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(Level 1 Post-16 learners)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8E20E2-AFB5-48C3-A800-631B71DF57D7}"/>
              </a:ext>
            </a:extLst>
          </p:cNvPr>
          <p:cNvSpPr/>
          <p:nvPr/>
        </p:nvSpPr>
        <p:spPr>
          <a:xfrm>
            <a:off x="695004" y="588322"/>
            <a:ext cx="4448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LET’S CHAT TUTORIAL SERIES</a:t>
            </a:r>
          </a:p>
        </p:txBody>
      </p:sp>
      <p:pic>
        <p:nvPicPr>
          <p:cNvPr id="1026" name="Picture 2" descr="OMG Bee">
            <a:extLst>
              <a:ext uri="{FF2B5EF4-FFF2-40B4-BE49-F238E27FC236}">
                <a16:creationId xmlns:a16="http://schemas.microsoft.com/office/drawing/2014/main" id="{69049F3C-E91E-41F8-9C6A-27D0A6282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47692" y="1642714"/>
            <a:ext cx="3147842" cy="31478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man covering face">
            <a:extLst>
              <a:ext uri="{FF2B5EF4-FFF2-40B4-BE49-F238E27FC236}">
                <a16:creationId xmlns:a16="http://schemas.microsoft.com/office/drawing/2014/main" id="{0FF2342F-B59C-4077-84F0-9DC40409A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8191882" y="1818756"/>
            <a:ext cx="3157009" cy="2971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742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40F691-3E72-4C60-83E7-A05E6D7BBC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0280" r="7718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EB799E-8CB6-4B04-9363-9D92EEBA41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1305" y="338483"/>
            <a:ext cx="5671930" cy="95077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do we know we are stressed?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3926D-7079-47D2-B06B-6C124BE9DD1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1305" y="1289258"/>
            <a:ext cx="5187950" cy="4562475"/>
          </a:xfrm>
        </p:spPr>
        <p:txBody>
          <a:bodyPr anchor="ctr">
            <a:norm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Use the link to a </a:t>
            </a:r>
            <a:r>
              <a:rPr lang="en-GB" sz="2400" b="1" dirty="0" err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Jamboard</a:t>
            </a:r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, on the digital post it notes write signs that we are stressed.</a:t>
            </a:r>
          </a:p>
          <a:p>
            <a:endParaRPr lang="en-GB" sz="24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Note:</a:t>
            </a:r>
          </a:p>
          <a:p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Put your name on each post it</a:t>
            </a:r>
          </a:p>
        </p:txBody>
      </p:sp>
    </p:spTree>
    <p:extLst>
      <p:ext uri="{BB962C8B-B14F-4D97-AF65-F5344CB8AC3E}">
        <p14:creationId xmlns:p14="http://schemas.microsoft.com/office/powerpoint/2010/main" val="3020268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57DB30-E4FB-4BF3-863A-110A91DA2B0A}"/>
              </a:ext>
            </a:extLst>
          </p:cNvPr>
          <p:cNvSpPr/>
          <p:nvPr/>
        </p:nvSpPr>
        <p:spPr>
          <a:xfrm>
            <a:off x="1905000" y="412543"/>
            <a:ext cx="8382000" cy="127814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1905000" y="1905000"/>
          <a:ext cx="8382000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014D6FAA-D512-4F93-88A1-90830E2926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43539" y="702365"/>
            <a:ext cx="8143461" cy="895558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do we know we are stressed?</a:t>
            </a:r>
          </a:p>
        </p:txBody>
      </p:sp>
    </p:spTree>
    <p:extLst>
      <p:ext uri="{BB962C8B-B14F-4D97-AF65-F5344CB8AC3E}">
        <p14:creationId xmlns:p14="http://schemas.microsoft.com/office/powerpoint/2010/main" val="3354537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67BAE4-9A77-4AEB-9FE9-A275FE2883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3976" y="4858240"/>
            <a:ext cx="10825163" cy="8620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Ways to deal with stress</a:t>
            </a:r>
            <a:endParaRPr lang="en-US" sz="4000" b="1" kern="1200" dirty="0">
              <a:solidFill>
                <a:srgbClr val="FFFFFF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DFA03D8-F5EE-4463-A687-B91EE144F99E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b="5470"/>
          <a:stretch/>
        </p:blipFill>
        <p:spPr>
          <a:xfrm>
            <a:off x="8394700" y="322263"/>
            <a:ext cx="3797300" cy="2009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7EAC8F-4F0E-4DBC-8960-09D0A529DC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23" r="3" b="13879"/>
          <a:stretch/>
        </p:blipFill>
        <p:spPr>
          <a:xfrm>
            <a:off x="307840" y="321733"/>
            <a:ext cx="3793472" cy="2010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427C74-B6C9-4FC0-99B0-28F4B76E60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07" r="1" b="5955"/>
          <a:stretch/>
        </p:blipFill>
        <p:spPr>
          <a:xfrm>
            <a:off x="4194959" y="321735"/>
            <a:ext cx="3797570" cy="2010551"/>
          </a:xfrm>
          <a:prstGeom prst="rect">
            <a:avLst/>
          </a:prstGeom>
        </p:spPr>
      </p:pic>
      <p:pic>
        <p:nvPicPr>
          <p:cNvPr id="4098" name="Picture 2" descr="How to Be Happy: 63 Scientifically Proven Ways to Be Happier">
            <a:extLst>
              <a:ext uri="{FF2B5EF4-FFF2-40B4-BE49-F238E27FC236}">
                <a16:creationId xmlns:a16="http://schemas.microsoft.com/office/drawing/2014/main" id="{FF3E2645-29FF-428B-A1EC-BDD553604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5" r="-4" b="9491"/>
          <a:stretch/>
        </p:blipFill>
        <p:spPr bwMode="auto">
          <a:xfrm>
            <a:off x="307840" y="2423723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954575-BCE8-4AF8-8C2E-A3C8BC3158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86" r="1" b="2872"/>
          <a:stretch/>
        </p:blipFill>
        <p:spPr>
          <a:xfrm>
            <a:off x="4190180" y="2422095"/>
            <a:ext cx="3794760" cy="2013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A798DD-FDA4-4D27-BA3A-7A2FA953C7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" b="4105"/>
          <a:stretch/>
        </p:blipFill>
        <p:spPr>
          <a:xfrm>
            <a:off x="8093394" y="2422097"/>
            <a:ext cx="3794760" cy="20105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4F7B77-AFAA-4119-B295-79A297F08E15}"/>
              </a:ext>
            </a:extLst>
          </p:cNvPr>
          <p:cNvSpPr txBox="1"/>
          <p:nvPr/>
        </p:nvSpPr>
        <p:spPr>
          <a:xfrm>
            <a:off x="591801" y="5899457"/>
            <a:ext cx="5874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What does each picture represent?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7CE2C6-E279-47B4-AFD4-CFF5132023BF}"/>
              </a:ext>
            </a:extLst>
          </p:cNvPr>
          <p:cNvSpPr txBox="1"/>
          <p:nvPr/>
        </p:nvSpPr>
        <p:spPr>
          <a:xfrm>
            <a:off x="317636" y="0"/>
            <a:ext cx="11672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    Exercise			       Sleep and rest		                          Talking to someone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C5A70E-EDB1-4EF1-8FFA-AC48D91D9786}"/>
              </a:ext>
            </a:extLst>
          </p:cNvPr>
          <p:cNvSpPr txBox="1"/>
          <p:nvPr/>
        </p:nvSpPr>
        <p:spPr>
          <a:xfrm>
            <a:off x="236983" y="4372616"/>
            <a:ext cx="116720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Doing things that make you happy	             Focusing on your strengths		  Healthy eating/regular meals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758CA9-C2A7-43D7-8B53-D6E9EAEB81B0}"/>
              </a:ext>
            </a:extLst>
          </p:cNvPr>
          <p:cNvSpPr txBox="1"/>
          <p:nvPr/>
        </p:nvSpPr>
        <p:spPr>
          <a:xfrm>
            <a:off x="6912677" y="4981588"/>
            <a:ext cx="493718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 min)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Write down: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can you do which you enjoy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strengths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day routine</a:t>
            </a:r>
          </a:p>
        </p:txBody>
      </p:sp>
    </p:spTree>
    <p:extLst>
      <p:ext uri="{BB962C8B-B14F-4D97-AF65-F5344CB8AC3E}">
        <p14:creationId xmlns:p14="http://schemas.microsoft.com/office/powerpoint/2010/main" val="282651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8D8C0-8DF2-4471-BA8F-21EBE15189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Top apps to deal with 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0A98C-E2D9-4ECA-9502-667382D0E6B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91694" y="4336049"/>
            <a:ext cx="5781348" cy="29761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b="1" dirty="0">
                <a:latin typeface="Gadugi" panose="020B0502040204020203" pitchFamily="34" charset="0"/>
                <a:ea typeface="Gadugi" panose="020B0502040204020203" pitchFamily="34" charset="0"/>
                <a:hlinkClick r:id="rId2"/>
              </a:rPr>
              <a:t>Calm:</a:t>
            </a:r>
            <a:r>
              <a:rPr lang="en-US" sz="1800" dirty="0">
                <a:latin typeface="Gadugi" panose="020B0502040204020203" pitchFamily="34" charset="0"/>
                <a:ea typeface="Gadugi" panose="020B0502040204020203" pitchFamily="34" charset="0"/>
              </a:rPr>
              <a:t> </a:t>
            </a:r>
            <a:r>
              <a:rPr lang="en-US" sz="1800" dirty="0">
                <a:solidFill>
                  <a:srgbClr val="7030A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guided meditations and sleep stories to ease stress and improve sleep</a:t>
            </a:r>
          </a:p>
          <a:p>
            <a:r>
              <a:rPr lang="en-US" sz="1800" b="1" dirty="0">
                <a:latin typeface="Gadugi" panose="020B0502040204020203" pitchFamily="34" charset="0"/>
                <a:ea typeface="Gadugi" panose="020B0502040204020203" pitchFamily="34" charset="0"/>
                <a:hlinkClick r:id="rId3"/>
              </a:rPr>
              <a:t>Headspace</a:t>
            </a:r>
            <a:r>
              <a:rPr lang="en-US" sz="1800" dirty="0">
                <a:latin typeface="Gadugi" panose="020B0502040204020203" pitchFamily="34" charset="0"/>
                <a:ea typeface="Gadugi" panose="020B0502040204020203" pitchFamily="34" charset="0"/>
              </a:rPr>
              <a:t>: </a:t>
            </a:r>
            <a:r>
              <a:rPr lang="en-US" sz="1800" dirty="0">
                <a:solidFill>
                  <a:srgbClr val="7030A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train your mind for a healthier, happier life by reducing daily anxieties and stresses</a:t>
            </a:r>
          </a:p>
          <a:p>
            <a:r>
              <a:rPr lang="en-US" sz="1800" b="1" dirty="0">
                <a:latin typeface="Gadugi" panose="020B0502040204020203" pitchFamily="34" charset="0"/>
                <a:ea typeface="Gadugi" panose="020B0502040204020203" pitchFamily="34" charset="0"/>
                <a:hlinkClick r:id="rId4"/>
              </a:rPr>
              <a:t>Breathe2Relax</a:t>
            </a:r>
            <a:r>
              <a:rPr lang="en-US" sz="1800" dirty="0">
                <a:latin typeface="Gadugi" panose="020B0502040204020203" pitchFamily="34" charset="0"/>
                <a:ea typeface="Gadugi" panose="020B0502040204020203" pitchFamily="34" charset="0"/>
              </a:rPr>
              <a:t>: </a:t>
            </a:r>
            <a:r>
              <a:rPr lang="en-US" sz="1800" dirty="0">
                <a:solidFill>
                  <a:srgbClr val="7030A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portable stress management tool</a:t>
            </a:r>
          </a:p>
          <a:p>
            <a:endParaRPr lang="en-US" sz="1600" dirty="0"/>
          </a:p>
        </p:txBody>
      </p:sp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8C80531-990B-4513-A3E6-105060B55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3" y="346759"/>
            <a:ext cx="4268731" cy="28458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69AC61-6968-4F27-95FC-9DBED1ED4062}"/>
              </a:ext>
            </a:extLst>
          </p:cNvPr>
          <p:cNvSpPr txBox="1"/>
          <p:nvPr/>
        </p:nvSpPr>
        <p:spPr>
          <a:xfrm>
            <a:off x="500743" y="2939630"/>
            <a:ext cx="4268731" cy="46024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Remember what the video said – remember to breathe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4C21F9-18FB-43D3-88CA-7D355AB8F42F}"/>
              </a:ext>
            </a:extLst>
          </p:cNvPr>
          <p:cNvSpPr/>
          <p:nvPr/>
        </p:nvSpPr>
        <p:spPr>
          <a:xfrm>
            <a:off x="8793571" y="1968497"/>
            <a:ext cx="34874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Top apps to deal with stress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4754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2B3444-EEB9-4C5D-84C5-325433F8F9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8034" b="1057"/>
          <a:stretch/>
        </p:blipFill>
        <p:spPr>
          <a:xfrm>
            <a:off x="17927" y="2319130"/>
            <a:ext cx="8069103" cy="4538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86461-8D59-48EE-9251-23348B0C3E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6104" y="890833"/>
            <a:ext cx="3759200" cy="13462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Screen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16812-EE9B-4CDD-A409-AE589F6110D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229600" y="1964635"/>
            <a:ext cx="3326296" cy="29287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Screen time can be positive such as using the apps, talking to others about how you are feeling, however too much screen time can also make our stress worse. </a:t>
            </a:r>
          </a:p>
          <a:p>
            <a:r>
              <a:rPr lang="en-GB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Why do you think screen time, including social media can have a negative effect on our stress?</a:t>
            </a:r>
          </a:p>
          <a:p>
            <a:r>
              <a:rPr lang="en-GB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can you do about this?</a:t>
            </a:r>
          </a:p>
        </p:txBody>
      </p:sp>
    </p:spTree>
    <p:extLst>
      <p:ext uri="{BB962C8B-B14F-4D97-AF65-F5344CB8AC3E}">
        <p14:creationId xmlns:p14="http://schemas.microsoft.com/office/powerpoint/2010/main" val="1515822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0EC0D-0B0F-4014-AABD-55808D4849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512769" y="1853071"/>
            <a:ext cx="11139487" cy="9302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Stress Swaps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1412E0B-12B3-4270-9530-ECBF5E658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072" y="708979"/>
            <a:ext cx="5300613" cy="2743067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3C688B1-BDC0-4A9E-95BB-7D9BDCEA0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274" y="3882314"/>
            <a:ext cx="5082898" cy="261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68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A86D4B-5D9A-488B-8114-2982475AC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67" y="606840"/>
            <a:ext cx="5455917" cy="2891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066846-04EB-4496-AA85-AC19C0193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525" y="3785029"/>
            <a:ext cx="5455917" cy="286435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0096BE5-F896-40A1-812B-CD83AE7ECADC}"/>
              </a:ext>
            </a:extLst>
          </p:cNvPr>
          <p:cNvSpPr txBox="1">
            <a:spLocks/>
          </p:cNvSpPr>
          <p:nvPr/>
        </p:nvSpPr>
        <p:spPr>
          <a:xfrm>
            <a:off x="6654813" y="2052657"/>
            <a:ext cx="7068011" cy="930275"/>
          </a:xfr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Stress Swaps</a:t>
            </a:r>
          </a:p>
        </p:txBody>
      </p:sp>
    </p:spTree>
    <p:extLst>
      <p:ext uri="{BB962C8B-B14F-4D97-AF65-F5344CB8AC3E}">
        <p14:creationId xmlns:p14="http://schemas.microsoft.com/office/powerpoint/2010/main" val="949280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F507-88BC-4F74-A124-AE079F66F8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   </a:t>
            </a:r>
            <a:r>
              <a:rPr lang="en-US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Making a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0AA73-BA56-4FF1-974A-08E37FAC22F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worksheet will be put into the chat – </a:t>
            </a:r>
            <a:r>
              <a:rPr lang="en-US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here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In each box consider what change you are going to make and how.</a:t>
            </a:r>
          </a:p>
          <a:p>
            <a:r>
              <a:rPr lang="en-US" sz="2400" dirty="0">
                <a:solidFill>
                  <a:schemeClr val="bg1"/>
                </a:solidFill>
              </a:rPr>
              <a:t>Really think about how these changes will help you.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86DA4-FD2A-4328-8650-74645803A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4" r="571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14F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563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52DA2-E2EE-41C4-B7EB-2BB139B5BD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1352" y="1939583"/>
            <a:ext cx="3151164" cy="2978834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Extra Resources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DD7AA1-E636-4710-AC90-10C115E565D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95543745"/>
              </p:ext>
            </p:extLst>
          </p:nvPr>
        </p:nvGraphicFramePr>
        <p:xfrm>
          <a:off x="5943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0800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FCA1E5-C80E-4C3A-A9B3-3D7A2937BC28}"/>
              </a:ext>
            </a:extLst>
          </p:cNvPr>
          <p:cNvSpPr txBox="1"/>
          <p:nvPr/>
        </p:nvSpPr>
        <p:spPr>
          <a:xfrm>
            <a:off x="2604977" y="1568302"/>
            <a:ext cx="62625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THANK YOU</a:t>
            </a: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For further information on this topic including a webinar led by specialist wellbeing practitioners, please visit the Talking Health series on the Let’s Chat website.</a:t>
            </a: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Let’s Chat Talking Health webinar series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24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A03769-2A3A-4B42-9AC0-8FCB0A6981DB}"/>
              </a:ext>
            </a:extLst>
          </p:cNvPr>
          <p:cNvSpPr txBox="1"/>
          <p:nvPr/>
        </p:nvSpPr>
        <p:spPr>
          <a:xfrm>
            <a:off x="304865" y="184060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Tutor Notes</a:t>
            </a:r>
          </a:p>
        </p:txBody>
      </p:sp>
      <p:graphicFrame>
        <p:nvGraphicFramePr>
          <p:cNvPr id="6" name="Content Placeholder 9">
            <a:extLst>
              <a:ext uri="{FF2B5EF4-FFF2-40B4-BE49-F238E27FC236}">
                <a16:creationId xmlns:a16="http://schemas.microsoft.com/office/drawing/2014/main" id="{E383B1AA-DDFF-4247-A218-540EF27084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9313278"/>
              </p:ext>
            </p:extLst>
          </p:nvPr>
        </p:nvGraphicFramePr>
        <p:xfrm>
          <a:off x="90421" y="1026246"/>
          <a:ext cx="8627100" cy="5647694"/>
        </p:xfrm>
        <a:graphic>
          <a:graphicData uri="http://schemas.openxmlformats.org/drawingml/2006/table">
            <a:tbl>
              <a:tblPr firstRow="1" bandRow="1"/>
              <a:tblGrid>
                <a:gridCol w="1718272">
                  <a:extLst>
                    <a:ext uri="{9D8B030D-6E8A-4147-A177-3AD203B41FA5}">
                      <a16:colId xmlns:a16="http://schemas.microsoft.com/office/drawing/2014/main" val="2564425064"/>
                    </a:ext>
                  </a:extLst>
                </a:gridCol>
                <a:gridCol w="410212">
                  <a:extLst>
                    <a:ext uri="{9D8B030D-6E8A-4147-A177-3AD203B41FA5}">
                      <a16:colId xmlns:a16="http://schemas.microsoft.com/office/drawing/2014/main" val="3575501623"/>
                    </a:ext>
                  </a:extLst>
                </a:gridCol>
                <a:gridCol w="3533577">
                  <a:extLst>
                    <a:ext uri="{9D8B030D-6E8A-4147-A177-3AD203B41FA5}">
                      <a16:colId xmlns:a16="http://schemas.microsoft.com/office/drawing/2014/main" val="3186699371"/>
                    </a:ext>
                  </a:extLst>
                </a:gridCol>
                <a:gridCol w="2965039">
                  <a:extLst>
                    <a:ext uri="{9D8B030D-6E8A-4147-A177-3AD203B41FA5}">
                      <a16:colId xmlns:a16="http://schemas.microsoft.com/office/drawing/2014/main" val="3627748009"/>
                    </a:ext>
                  </a:extLst>
                </a:gridCol>
              </a:tblGrid>
              <a:tr h="189229">
                <a:tc>
                  <a:txBody>
                    <a:bodyPr/>
                    <a:lstStyle/>
                    <a:p>
                      <a:pPr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Slide title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Time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Learner activity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Teacher guidance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833583"/>
                  </a:ext>
                </a:extLst>
              </a:tr>
              <a:tr h="716942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How are you today?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Side 4 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5 min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Blob tree </a:t>
                      </a: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– Learners to identify which blob they are and put number in chat. Learners can choose to explain their reasoning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Hands up </a:t>
                      </a: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activity to establish whether learners experience stress and whether this has been made worse by the pandemic.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Encourage cameras, if not verbal contribution is praised.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Encourage open dialogue where possible about how learners feel and stress levels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757363"/>
                  </a:ext>
                </a:extLst>
              </a:tr>
              <a:tr h="566761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What is stress? 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Slides 5 and 6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 min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Learners define what stress </a:t>
                      </a: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is and the purpose on a </a:t>
                      </a:r>
                      <a:r>
                        <a:rPr lang="en-GB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MS Form</a:t>
                      </a: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they also must consider how effectively young people management stress.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Teacher to go through stress definition and the stress curve.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Create Microsoft Form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72368"/>
                  </a:ext>
                </a:extLst>
              </a:tr>
              <a:tr h="442883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chemeClr val="tx1"/>
                          </a:solidFill>
                        </a:rPr>
                        <a:t>A little more about stress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Slide 7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 min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Video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Learners asked to reflect on what stress is.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180573"/>
                  </a:ext>
                </a:extLst>
              </a:tr>
              <a:tr h="319002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What makes you stressed </a:t>
                      </a: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Slide 8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 min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Learners list 5 things that make them stressed on </a:t>
                      </a:r>
                      <a:r>
                        <a:rPr lang="en-GB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Mentimeter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Create Mentimeter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Show Mentimeter live so learners can see the answers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839956"/>
                  </a:ext>
                </a:extLst>
              </a:tr>
              <a:tr h="464308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What makes us stressed? 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Slide 9 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 min</a:t>
                      </a:r>
                      <a:endParaRPr lang="en-GB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Teacher explains slide exploring stressors on young people. Teacher to facilitate discussion and comparison of the results to the Mentifmeter. 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Ask learners to reflect on similarities and may also allow learners to understand that others experience more than we know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859022"/>
                  </a:ext>
                </a:extLst>
              </a:tr>
              <a:tr h="444087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How do we know we are stressed? 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Slide 10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 min</a:t>
                      </a:r>
                      <a:endParaRPr lang="en-GB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Learners note on </a:t>
                      </a:r>
                      <a:r>
                        <a:rPr lang="en-GB" sz="9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Jamboard</a:t>
                      </a:r>
                      <a:r>
                        <a:rPr lang="en-GB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signs and symptoms of stress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Create a Jamboard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(could ask learners to put notes in chat if not comfortable with Jamboard.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08914"/>
                  </a:ext>
                </a:extLst>
              </a:tr>
              <a:tr h="319002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How do we know we are stressed?  </a:t>
                      </a: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Slide 11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 min</a:t>
                      </a:r>
                      <a:endParaRPr lang="en-GB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Exploration of stress signs and symptoms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280507"/>
                  </a:ext>
                </a:extLst>
              </a:tr>
              <a:tr h="762220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Ways to deal with stress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Slide 12 and 13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 min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Examine each </a:t>
                      </a:r>
                      <a:r>
                        <a:rPr lang="en-GB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picture considering what it represents</a:t>
                      </a: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Learners must then consider themselves and how they can use these strategies and make i</a:t>
                      </a:r>
                      <a:r>
                        <a:rPr lang="en-GB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ndividual notes.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Teacher sign posts apps and breathing exercises.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Facilitate discussion of things learners can do which they may enjoy: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indent="-347472"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Working on a car</a:t>
                      </a:r>
                      <a:endParaRPr lang="en-GB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indent="-347472"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Reading</a:t>
                      </a:r>
                      <a:endParaRPr lang="en-GB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indent="-347472"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Going for a walk</a:t>
                      </a:r>
                      <a:endParaRPr lang="en-GB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indent="-347472"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Cooking</a:t>
                      </a:r>
                      <a:endParaRPr lang="en-GB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indent="-347472"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Art</a:t>
                      </a:r>
                      <a:endParaRPr lang="en-GB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352441"/>
                  </a:ext>
                </a:extLst>
              </a:tr>
              <a:tr h="444087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Screen time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Slide 14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min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Ask learners to reflect on the impact of social media, TV, films, Teams, on their stress and how they can support themselves with this including screen free time before bed.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466127"/>
                  </a:ext>
                </a:extLst>
              </a:tr>
              <a:tr h="319002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Stress swaps -</a:t>
                      </a: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Slide 15, 16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 min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Cartoons supporting  learners in lessening stress and being proactive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43425"/>
                  </a:ext>
                </a:extLst>
              </a:tr>
              <a:tr h="444087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Making a change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Slide 18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 min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Teacher learners reflect on what changes they could make and </a:t>
                      </a:r>
                      <a:r>
                        <a:rPr lang="en-GB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write them down in the brain </a:t>
                      </a:r>
                      <a:r>
                        <a:rPr lang="en-GB" sz="9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worsksheet</a:t>
                      </a: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This work will assess learning within session.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Could ask learners to send this to you or add as an assignment to Teams, this could be used in tutorial. 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46126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8D1F36F-6D6D-44A9-B7E9-C3F77AE7C61E}"/>
              </a:ext>
            </a:extLst>
          </p:cNvPr>
          <p:cNvSpPr txBox="1"/>
          <p:nvPr/>
        </p:nvSpPr>
        <p:spPr>
          <a:xfrm>
            <a:off x="9236766" y="1643270"/>
            <a:ext cx="2319130" cy="465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60000"/>
                  </a:scheme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This session is planned to be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alpha val="60000"/>
                  </a:scheme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utilised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60000"/>
                  </a:scheme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 with your learners as you wish, you may add, change or omit activities or resources.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60000"/>
                  </a:scheme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Some activities may involve preparation before the session, such as setting up a Microsoft Form or 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alpha val="60000"/>
                  </a:scheme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Mentimeter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60000"/>
                  </a:scheme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 however there will be minimum preparation time. </a:t>
            </a:r>
          </a:p>
        </p:txBody>
      </p:sp>
    </p:spTree>
    <p:extLst>
      <p:ext uri="{BB962C8B-B14F-4D97-AF65-F5344CB8AC3E}">
        <p14:creationId xmlns:p14="http://schemas.microsoft.com/office/powerpoint/2010/main" val="3518829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829E8-68F6-4B7F-A49A-47902D8BEE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4330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</a:rPr>
              <a:t>This Session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A08376-8B0A-4CDC-A2EF-843066D09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767" b="2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BF8B0-CC16-4FFA-A558-670D395B4EA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3323" y="1985902"/>
            <a:ext cx="5611898" cy="4068773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endParaRPr lang="en-US" sz="1300" dirty="0"/>
          </a:p>
          <a:p>
            <a:pPr marL="0"/>
            <a:r>
              <a:rPr lang="en-US" sz="3200" b="1" dirty="0">
                <a:latin typeface="Gadugi" panose="020B0502040204020203" pitchFamily="34" charset="0"/>
                <a:ea typeface="Gadugi" panose="020B0502040204020203" pitchFamily="34" charset="0"/>
              </a:rPr>
              <a:t>Expectations</a:t>
            </a:r>
          </a:p>
          <a:p>
            <a:r>
              <a:rPr lang="en-US" sz="3200" b="1" dirty="0">
                <a:latin typeface="Gadugi" panose="020B0502040204020203" pitchFamily="34" charset="0"/>
                <a:ea typeface="Gadugi" panose="020B0502040204020203" pitchFamily="34" charset="0"/>
              </a:rPr>
              <a:t>Respect and confidentiality</a:t>
            </a:r>
          </a:p>
          <a:p>
            <a:r>
              <a:rPr lang="en-US" sz="3200" b="1" dirty="0">
                <a:latin typeface="Gadugi" panose="020B0502040204020203" pitchFamily="34" charset="0"/>
                <a:ea typeface="Gadugi" panose="020B0502040204020203" pitchFamily="34" charset="0"/>
              </a:rPr>
              <a:t>Contribution</a:t>
            </a:r>
          </a:p>
          <a:p>
            <a:endParaRPr lang="en-US" sz="3200" b="1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/>
            <a:r>
              <a:rPr lang="en-US" sz="3200" b="1" dirty="0">
                <a:latin typeface="Gadugi" panose="020B0502040204020203" pitchFamily="34" charset="0"/>
                <a:ea typeface="Gadugi" panose="020B0502040204020203" pitchFamily="34" charset="0"/>
              </a:rPr>
              <a:t>What we will learn today:</a:t>
            </a:r>
          </a:p>
          <a:p>
            <a:r>
              <a:rPr lang="en-US" sz="3200" b="1" dirty="0">
                <a:latin typeface="Gadugi" panose="020B0502040204020203" pitchFamily="34" charset="0"/>
                <a:ea typeface="Gadugi" panose="020B0502040204020203" pitchFamily="34" charset="0"/>
              </a:rPr>
              <a:t>We will look at what stress is and how it effects our bodies</a:t>
            </a:r>
          </a:p>
          <a:p>
            <a:r>
              <a:rPr lang="en-US" sz="3200" b="1" dirty="0">
                <a:latin typeface="Gadugi" panose="020B0502040204020203" pitchFamily="34" charset="0"/>
                <a:ea typeface="Gadugi" panose="020B0502040204020203" pitchFamily="34" charset="0"/>
              </a:rPr>
              <a:t>We will examine what makes us stressed</a:t>
            </a:r>
          </a:p>
          <a:p>
            <a:r>
              <a:rPr lang="en-US" sz="3200" b="1" dirty="0">
                <a:latin typeface="Gadugi" panose="020B0502040204020203" pitchFamily="34" charset="0"/>
                <a:ea typeface="Gadugi" panose="020B0502040204020203" pitchFamily="34" charset="0"/>
              </a:rPr>
              <a:t>We will also examine signs that we are stressed</a:t>
            </a:r>
          </a:p>
          <a:p>
            <a:r>
              <a:rPr lang="en-US" sz="3200" b="1" dirty="0">
                <a:latin typeface="Gadugi" panose="020B0502040204020203" pitchFamily="34" charset="0"/>
                <a:ea typeface="Gadugi" panose="020B0502040204020203" pitchFamily="34" charset="0"/>
              </a:rPr>
              <a:t>Importantly we are going to look at ways we can manage our stress</a:t>
            </a:r>
          </a:p>
          <a:p>
            <a:r>
              <a:rPr lang="en-US" sz="3200" b="1" dirty="0">
                <a:latin typeface="Gadugi" panose="020B0502040204020203" pitchFamily="34" charset="0"/>
                <a:ea typeface="Gadugi" panose="020B0502040204020203" pitchFamily="34" charset="0"/>
              </a:rPr>
              <a:t>We will develop a plan of change.</a:t>
            </a:r>
          </a:p>
          <a:p>
            <a:endParaRPr lang="en-US" sz="1300" dirty="0"/>
          </a:p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385518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3DAF30C-1AB3-4475-B64E-25128F4EBC0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sz="3600" b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GB" sz="3600" b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	How are you today?</a:t>
            </a:r>
            <a:endParaRPr lang="en-GB" sz="36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25AC891-48B7-4EEF-9BC1-21F794A38FA0}"/>
              </a:ext>
            </a:extLst>
          </p:cNvPr>
          <p:cNvSpPr txBox="1">
            <a:spLocks/>
          </p:cNvSpPr>
          <p:nvPr/>
        </p:nvSpPr>
        <p:spPr>
          <a:xfrm>
            <a:off x="773723" y="1479624"/>
            <a:ext cx="6029848" cy="5253037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Which blob person represents how you feel today?</a:t>
            </a:r>
          </a:p>
          <a:p>
            <a:r>
              <a:rPr lang="en-GB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Pop your number in the chat</a:t>
            </a:r>
          </a:p>
          <a:p>
            <a:r>
              <a:rPr lang="en-GB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If you feel comfortable please could you either share in the chat or verbally why you have chosen this number.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Next</a:t>
            </a:r>
          </a:p>
          <a:p>
            <a:r>
              <a:rPr lang="en-GB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Hands up if you have felt stressed at least once in the last week?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i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	Now pop your hands down</a:t>
            </a:r>
          </a:p>
          <a:p>
            <a:r>
              <a:rPr lang="en-GB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Hands up if you think your stress has been made worse by the pandemic?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F4AF21C-D830-4296-A29E-E749C2E03BA4}"/>
              </a:ext>
            </a:extLst>
          </p:cNvPr>
          <p:cNvSpPr txBox="1">
            <a:spLocks/>
          </p:cNvSpPr>
          <p:nvPr/>
        </p:nvSpPr>
        <p:spPr>
          <a:xfrm>
            <a:off x="-59872" y="0"/>
            <a:ext cx="0" cy="0"/>
          </a:xfr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D9D74C-E31E-471C-8CD7-D875014C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114" y="1538058"/>
            <a:ext cx="4304847" cy="51403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71C813-22C5-4066-8D17-B08928D1A06E}"/>
              </a:ext>
            </a:extLst>
          </p:cNvPr>
          <p:cNvSpPr/>
          <p:nvPr/>
        </p:nvSpPr>
        <p:spPr>
          <a:xfrm>
            <a:off x="549879" y="495691"/>
            <a:ext cx="3548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are you today?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44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E22C0-4B7A-489C-9668-CB033A22FF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87639" y="1466106"/>
            <a:ext cx="525970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</a:rPr>
              <a:t>What is Stress?</a:t>
            </a:r>
          </a:p>
        </p:txBody>
      </p:sp>
      <p:sp>
        <p:nvSpPr>
          <p:cNvPr id="2052" name="Freeform: Shape 70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050" name="Picture 2" descr="Art therapy helps students cope with stress">
            <a:extLst>
              <a:ext uri="{FF2B5EF4-FFF2-40B4-BE49-F238E27FC236}">
                <a16:creationId xmlns:a16="http://schemas.microsoft.com/office/drawing/2014/main" id="{F27A673B-CDAC-41D6-B3FC-4CEC7C6D7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0" r="16769" b="-1"/>
          <a:stretch/>
        </p:blipFill>
        <p:spPr bwMode="auto"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91269-EFD7-431D-8E81-FC37480770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87632" y="3429000"/>
            <a:ext cx="5259714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Gadugi" panose="020B0502040204020203" pitchFamily="34" charset="0"/>
                <a:ea typeface="Gadugi" panose="020B0502040204020203" pitchFamily="34" charset="0"/>
              </a:rPr>
              <a:t>On a Microsoft Form answer:</a:t>
            </a:r>
          </a:p>
          <a:p>
            <a:pPr marL="0"/>
            <a:r>
              <a:rPr lang="en-US" dirty="0">
                <a:latin typeface="Gadugi" panose="020B0502040204020203" pitchFamily="34" charset="0"/>
                <a:ea typeface="Gadugi" panose="020B0502040204020203" pitchFamily="34" charset="0"/>
              </a:rPr>
              <a:t>What is stress?</a:t>
            </a:r>
          </a:p>
          <a:p>
            <a:pPr marL="0"/>
            <a:r>
              <a:rPr lang="en-US" dirty="0">
                <a:latin typeface="Gadugi" panose="020B0502040204020203" pitchFamily="34" charset="0"/>
                <a:ea typeface="Gadugi" panose="020B0502040204020203" pitchFamily="34" charset="0"/>
              </a:rPr>
              <a:t>What does stress do to us?</a:t>
            </a:r>
          </a:p>
        </p:txBody>
      </p:sp>
    </p:spTree>
    <p:extLst>
      <p:ext uri="{BB962C8B-B14F-4D97-AF65-F5344CB8AC3E}">
        <p14:creationId xmlns:p14="http://schemas.microsoft.com/office/powerpoint/2010/main" val="2615843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3AC0-2133-472F-8B91-BF248CB12E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881210"/>
            <a:ext cx="10515600" cy="1325562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is stress?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DEF70-DA94-4CC9-98E1-7CB74BA3B7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2366" y="1728912"/>
            <a:ext cx="5014913" cy="3660775"/>
          </a:xfrm>
        </p:spPr>
        <p:txBody>
          <a:bodyPr>
            <a:noAutofit/>
          </a:bodyPr>
          <a:lstStyle/>
          <a:p>
            <a:r>
              <a:rPr lang="en-GB" sz="18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Stress is the body's reaction to feeling threatened or under pressure. </a:t>
            </a:r>
          </a:p>
          <a:p>
            <a:r>
              <a:rPr lang="en-GB" sz="18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Fight, flight or freeze</a:t>
            </a:r>
          </a:p>
          <a:p>
            <a:r>
              <a:rPr lang="en-GB" sz="18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It can help achieve our goals or to get jobs done</a:t>
            </a:r>
          </a:p>
          <a:p>
            <a:r>
              <a:rPr lang="en-GB" sz="18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Too much stress can affect our mood, our body and our relationships</a:t>
            </a:r>
          </a:p>
          <a:p>
            <a:r>
              <a:rPr lang="en-GB" sz="18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It can make us feel anxious and irritable, and affect our self-esteem.</a:t>
            </a:r>
          </a:p>
          <a:p>
            <a:r>
              <a:rPr lang="en-GB" sz="18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Stress over a long period of time can also lead to a feeling of physical, mental and emotional exhaustion</a:t>
            </a:r>
          </a:p>
          <a:p>
            <a:r>
              <a:rPr lang="en-GB" sz="18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Too much stress can also have a negative impact on our bodies</a:t>
            </a:r>
          </a:p>
          <a:p>
            <a:pPr marL="0" indent="0">
              <a:buNone/>
            </a:pPr>
            <a:r>
              <a:rPr lang="en-GB" sz="1800" b="1" i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NHS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3ECF9-379B-422F-AF39-6C21ECDBA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6" r="4441" b="3"/>
          <a:stretch/>
        </p:blipFill>
        <p:spPr>
          <a:xfrm>
            <a:off x="6338316" y="1911350"/>
            <a:ext cx="5015484" cy="366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50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0BAEE-6C0E-4027-85A0-BB076ACCD5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35732" y="463902"/>
            <a:ext cx="12463463" cy="1325562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       </a:t>
            </a:r>
            <a:r>
              <a:rPr lang="en-GB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 little more about stress</a:t>
            </a:r>
          </a:p>
        </p:txBody>
      </p:sp>
      <p:pic>
        <p:nvPicPr>
          <p:cNvPr id="4" name="Online Media 3" title="Managing Stress - Brainsmart - BBC">
            <a:hlinkClick r:id="" action="ppaction://media"/>
            <a:extLst>
              <a:ext uri="{FF2B5EF4-FFF2-40B4-BE49-F238E27FC236}">
                <a16:creationId xmlns:a16="http://schemas.microsoft.com/office/drawing/2014/main" id="{EC1EB04A-021B-4658-949A-F07866DEB0C8}"/>
              </a:ext>
            </a:extLst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68776" y="1391886"/>
            <a:ext cx="8851900" cy="500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AD5CC-0CFA-4721-9B37-9082DB4C47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81748" y="987450"/>
            <a:ext cx="4978400" cy="145415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makes you stressed?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54791-6913-4130-B248-F59B43471B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83336" y="2399265"/>
            <a:ext cx="4976812" cy="3640137"/>
          </a:xfrm>
        </p:spPr>
        <p:txBody>
          <a:bodyPr anchor="ctr"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Make a list of the things that make you stressed</a:t>
            </a:r>
          </a:p>
          <a:p>
            <a:r>
              <a:rPr lang="en-GB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On the </a:t>
            </a:r>
            <a:r>
              <a:rPr lang="en-GB" b="1" dirty="0" err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Mentimeter</a:t>
            </a:r>
            <a:r>
              <a:rPr lang="en-GB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put 3 of the things that make you most stressed (no one will be able to see which response is yours)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D68887-D627-43F4-9D4F-AD6024D77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8288" r="50869" b="2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406025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588ACA-8B31-461A-ADC3-7E6E2F0B887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25145" b="8473"/>
          <a:stretch/>
        </p:blipFill>
        <p:spPr>
          <a:xfrm>
            <a:off x="110693" y="1533379"/>
            <a:ext cx="11970614" cy="532462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77C64A5-ADA6-427B-A01B-BD91317806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27000"/>
            <a:ext cx="10515600" cy="52387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makes us stressed?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F9AAF0-7361-4095-B6FF-2895A3254B34}"/>
              </a:ext>
            </a:extLst>
          </p:cNvPr>
          <p:cNvSpPr txBox="1"/>
          <p:nvPr/>
        </p:nvSpPr>
        <p:spPr>
          <a:xfrm>
            <a:off x="110693" y="768961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What does our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Mentimeter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 say, are there any additional stressors which are not on this list? Which do you think has the biggest impact on young people and their stress? </a:t>
            </a:r>
          </a:p>
        </p:txBody>
      </p:sp>
    </p:spTree>
    <p:extLst>
      <p:ext uri="{BB962C8B-B14F-4D97-AF65-F5344CB8AC3E}">
        <p14:creationId xmlns:p14="http://schemas.microsoft.com/office/powerpoint/2010/main" val="1801514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1327</Words>
  <Application>Microsoft Office PowerPoint</Application>
  <PresentationFormat>Widescreen</PresentationFormat>
  <Paragraphs>195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Gadugi</vt:lpstr>
      <vt:lpstr>Office Theme</vt:lpstr>
      <vt:lpstr>PowerPoint Presentation</vt:lpstr>
      <vt:lpstr>PowerPoint Presentation</vt:lpstr>
      <vt:lpstr>This Session</vt:lpstr>
      <vt:lpstr>PowerPoint Presentation</vt:lpstr>
      <vt:lpstr>What is Stress?</vt:lpstr>
      <vt:lpstr>What is stress? </vt:lpstr>
      <vt:lpstr>        A little more about stress</vt:lpstr>
      <vt:lpstr>What makes you stressed?</vt:lpstr>
      <vt:lpstr>What makes us stressed?</vt:lpstr>
      <vt:lpstr>How do we know we are stressed?</vt:lpstr>
      <vt:lpstr>How do we know we are stressed?</vt:lpstr>
      <vt:lpstr>Ways to deal with stress</vt:lpstr>
      <vt:lpstr>Top apps to deal with stress</vt:lpstr>
      <vt:lpstr>Screen Time</vt:lpstr>
      <vt:lpstr>Stress Swaps</vt:lpstr>
      <vt:lpstr>PowerPoint Presentation</vt:lpstr>
      <vt:lpstr>   Making a Change</vt:lpstr>
      <vt:lpstr>Extra 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Sansum</dc:creator>
  <cp:lastModifiedBy>Benjamin Knocks</cp:lastModifiedBy>
  <cp:revision>46</cp:revision>
  <dcterms:created xsi:type="dcterms:W3CDTF">2021-02-03T11:54:17Z</dcterms:created>
  <dcterms:modified xsi:type="dcterms:W3CDTF">2021-02-15T09:35:46Z</dcterms:modified>
</cp:coreProperties>
</file>