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9" r:id="rId3"/>
    <p:sldId id="260" r:id="rId4"/>
    <p:sldId id="257" r:id="rId5"/>
    <p:sldId id="308" r:id="rId6"/>
    <p:sldId id="309" r:id="rId7"/>
    <p:sldId id="262" r:id="rId8"/>
    <p:sldId id="263" r:id="rId9"/>
    <p:sldId id="264" r:id="rId10"/>
    <p:sldId id="265" r:id="rId11"/>
    <p:sldId id="310" r:id="rId12"/>
    <p:sldId id="311" r:id="rId13"/>
    <p:sldId id="268" r:id="rId14"/>
    <p:sldId id="269" r:id="rId15"/>
    <p:sldId id="270" r:id="rId16"/>
    <p:sldId id="271" r:id="rId17"/>
    <p:sldId id="30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14" autoAdjust="0"/>
    <p:restoredTop sz="94694"/>
  </p:normalViewPr>
  <p:slideViewPr>
    <p:cSldViewPr snapToGrid="0" snapToObjects="1">
      <p:cViewPr>
        <p:scale>
          <a:sx n="90" d="100"/>
          <a:sy n="90" d="100"/>
        </p:scale>
        <p:origin x="69" y="21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QvCl6P0LZhs" TargetMode="External"/><Relationship Id="rId3" Type="http://schemas.openxmlformats.org/officeDocument/2006/relationships/image" Target="../media/image29.svg"/><Relationship Id="rId7" Type="http://schemas.openxmlformats.org/officeDocument/2006/relationships/image" Target="../media/image31.svg"/><Relationship Id="rId2" Type="http://schemas.openxmlformats.org/officeDocument/2006/relationships/image" Target="../media/image28.png"/><Relationship Id="rId1" Type="http://schemas.openxmlformats.org/officeDocument/2006/relationships/hyperlink" Target="https://weston-my.sharepoint.com/:b:/r/personal/antonia_travers_weston_ac_uk/Documents/Stress%20resources/coping-with-stress%20CV19.pdf?csf=1&amp;web=1&amp;e=0t6OLv" TargetMode="External"/><Relationship Id="rId6" Type="http://schemas.openxmlformats.org/officeDocument/2006/relationships/image" Target="../media/image30.png"/><Relationship Id="rId5" Type="http://schemas.openxmlformats.org/officeDocument/2006/relationships/hyperlink" Target="https://www.tidelandshealth.org/residency/building-resilience/" TargetMode="External"/><Relationship Id="rId4" Type="http://schemas.openxmlformats.org/officeDocument/2006/relationships/image" Target="../media/image8.png"/><Relationship Id="rId9" Type="http://schemas.openxmlformats.org/officeDocument/2006/relationships/image" Target="../media/image32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hyperlink" Target="https://weston-my.sharepoint.com/:b:/r/personal/antonia_travers_weston_ac_uk/Documents/Stress%20resources/coping-with-stress%20CV19.pdf?csf=1&amp;web=1&amp;e=0t6OLv" TargetMode="External"/><Relationship Id="rId7" Type="http://schemas.openxmlformats.org/officeDocument/2006/relationships/image" Target="../media/image32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7B4CA9-4B98-4816-BBF5-30838DC592A4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61486DB-9DD3-4B72-BC37-5B3E0C651E18}">
      <dgm:prSet/>
      <dgm:spPr>
        <a:solidFill>
          <a:srgbClr val="7030A0"/>
        </a:solidFill>
      </dgm:spPr>
      <dgm:t>
        <a:bodyPr/>
        <a:lstStyle/>
        <a:p>
          <a:r>
            <a:rPr lang="en-GB" b="1" dirty="0"/>
            <a:t>Expectations</a:t>
          </a:r>
          <a:endParaRPr lang="en-US" dirty="0"/>
        </a:p>
      </dgm:t>
    </dgm:pt>
    <dgm:pt modelId="{AB6987BC-A039-4D8F-B222-53ECA19065B3}" type="parTrans" cxnId="{53F33B1A-F51A-4BEC-AB22-1E11CD77984D}">
      <dgm:prSet/>
      <dgm:spPr/>
      <dgm:t>
        <a:bodyPr/>
        <a:lstStyle/>
        <a:p>
          <a:endParaRPr lang="en-US"/>
        </a:p>
      </dgm:t>
    </dgm:pt>
    <dgm:pt modelId="{3DB6529D-2F6B-4B78-BEB4-995E694EBC48}" type="sibTrans" cxnId="{53F33B1A-F51A-4BEC-AB22-1E11CD77984D}">
      <dgm:prSet/>
      <dgm:spPr/>
      <dgm:t>
        <a:bodyPr/>
        <a:lstStyle/>
        <a:p>
          <a:endParaRPr lang="en-US"/>
        </a:p>
      </dgm:t>
    </dgm:pt>
    <dgm:pt modelId="{1C2CEDC5-6255-4141-8C2D-2B6D2F70CB6E}">
      <dgm:prSet/>
      <dgm:spPr>
        <a:solidFill>
          <a:srgbClr val="7030A0"/>
        </a:solidFill>
      </dgm:spPr>
      <dgm:t>
        <a:bodyPr/>
        <a:lstStyle/>
        <a:p>
          <a:r>
            <a:rPr lang="en-GB" dirty="0"/>
            <a:t>Respect and confidentiality</a:t>
          </a:r>
          <a:endParaRPr lang="en-US" dirty="0"/>
        </a:p>
      </dgm:t>
    </dgm:pt>
    <dgm:pt modelId="{5177BAB3-ED65-41A2-8EB6-1A7F816A257B}" type="parTrans" cxnId="{DBD502DE-4556-4656-8275-7F79A71920AD}">
      <dgm:prSet/>
      <dgm:spPr/>
      <dgm:t>
        <a:bodyPr/>
        <a:lstStyle/>
        <a:p>
          <a:endParaRPr lang="en-US"/>
        </a:p>
      </dgm:t>
    </dgm:pt>
    <dgm:pt modelId="{156E6ED1-825B-479D-A112-343675EE25B1}" type="sibTrans" cxnId="{DBD502DE-4556-4656-8275-7F79A71920AD}">
      <dgm:prSet/>
      <dgm:spPr/>
      <dgm:t>
        <a:bodyPr/>
        <a:lstStyle/>
        <a:p>
          <a:endParaRPr lang="en-US"/>
        </a:p>
      </dgm:t>
    </dgm:pt>
    <dgm:pt modelId="{BC50BDF1-A912-4F82-804D-2A3177EE999C}">
      <dgm:prSet/>
      <dgm:spPr>
        <a:solidFill>
          <a:srgbClr val="7030A0"/>
        </a:solidFill>
      </dgm:spPr>
      <dgm:t>
        <a:bodyPr/>
        <a:lstStyle/>
        <a:p>
          <a:r>
            <a:rPr lang="en-US" dirty="0"/>
            <a:t>Contribution</a:t>
          </a:r>
        </a:p>
      </dgm:t>
    </dgm:pt>
    <dgm:pt modelId="{0B441034-E14D-4FCA-969A-FDD3EA97AB95}" type="parTrans" cxnId="{F4770403-86AA-4B06-8F5F-DE6B2C59F375}">
      <dgm:prSet/>
      <dgm:spPr/>
      <dgm:t>
        <a:bodyPr/>
        <a:lstStyle/>
        <a:p>
          <a:endParaRPr lang="en-US"/>
        </a:p>
      </dgm:t>
    </dgm:pt>
    <dgm:pt modelId="{6D3AE77D-6AC4-4754-AE20-B4E6C3A32598}" type="sibTrans" cxnId="{F4770403-86AA-4B06-8F5F-DE6B2C59F375}">
      <dgm:prSet/>
      <dgm:spPr/>
      <dgm:t>
        <a:bodyPr/>
        <a:lstStyle/>
        <a:p>
          <a:endParaRPr lang="en-US"/>
        </a:p>
      </dgm:t>
    </dgm:pt>
    <dgm:pt modelId="{B90688B6-B3D0-41DF-85AD-A8B916877C42}">
      <dgm:prSet/>
      <dgm:spPr>
        <a:solidFill>
          <a:srgbClr val="7030A0"/>
        </a:solidFill>
      </dgm:spPr>
      <dgm:t>
        <a:bodyPr/>
        <a:lstStyle/>
        <a:p>
          <a:r>
            <a:rPr lang="en-GB" b="1" dirty="0"/>
            <a:t>What we will learn today:</a:t>
          </a:r>
          <a:endParaRPr lang="en-US" dirty="0"/>
        </a:p>
      </dgm:t>
    </dgm:pt>
    <dgm:pt modelId="{946116EB-A0EF-4E0B-A7C6-D17B68FB1C2D}" type="parTrans" cxnId="{7B557840-D04F-4346-B7A3-64C354F04007}">
      <dgm:prSet/>
      <dgm:spPr/>
      <dgm:t>
        <a:bodyPr/>
        <a:lstStyle/>
        <a:p>
          <a:endParaRPr lang="en-US"/>
        </a:p>
      </dgm:t>
    </dgm:pt>
    <dgm:pt modelId="{94CC5750-13DC-4425-B6A8-69A7AC179FAE}" type="sibTrans" cxnId="{7B557840-D04F-4346-B7A3-64C354F04007}">
      <dgm:prSet/>
      <dgm:spPr/>
      <dgm:t>
        <a:bodyPr/>
        <a:lstStyle/>
        <a:p>
          <a:endParaRPr lang="en-US"/>
        </a:p>
      </dgm:t>
    </dgm:pt>
    <dgm:pt modelId="{D2828D5E-C6B1-4F7F-876F-ACA9876F8DAD}">
      <dgm:prSet/>
      <dgm:spPr>
        <a:solidFill>
          <a:srgbClr val="7030A0"/>
        </a:solidFill>
      </dgm:spPr>
      <dgm:t>
        <a:bodyPr/>
        <a:lstStyle/>
        <a:p>
          <a:r>
            <a:rPr lang="en-GB" dirty="0">
              <a:solidFill>
                <a:srgbClr val="FFFFFF"/>
              </a:solidFill>
            </a:rPr>
            <a:t>You will know what the meaning of resilience is.</a:t>
          </a:r>
          <a:endParaRPr lang="en-US" dirty="0"/>
        </a:p>
      </dgm:t>
    </dgm:pt>
    <dgm:pt modelId="{898B99F6-08C9-465C-A4D1-F0BC97C6EE63}" type="parTrans" cxnId="{E528A816-34A4-4B64-BEA7-307632906781}">
      <dgm:prSet/>
      <dgm:spPr/>
      <dgm:t>
        <a:bodyPr/>
        <a:lstStyle/>
        <a:p>
          <a:endParaRPr lang="en-US"/>
        </a:p>
      </dgm:t>
    </dgm:pt>
    <dgm:pt modelId="{86770810-A4AD-478D-8866-21EE965F4550}" type="sibTrans" cxnId="{E528A816-34A4-4B64-BEA7-307632906781}">
      <dgm:prSet/>
      <dgm:spPr/>
      <dgm:t>
        <a:bodyPr/>
        <a:lstStyle/>
        <a:p>
          <a:endParaRPr lang="en-US"/>
        </a:p>
      </dgm:t>
    </dgm:pt>
    <dgm:pt modelId="{E4B04D3F-B20B-445B-ADD1-CED796527822}">
      <dgm:prSet/>
      <dgm:spPr>
        <a:solidFill>
          <a:srgbClr val="7030A0"/>
        </a:solidFill>
      </dgm:spPr>
      <dgm:t>
        <a:bodyPr/>
        <a:lstStyle/>
        <a:p>
          <a:r>
            <a:rPr lang="en-GB" dirty="0">
              <a:solidFill>
                <a:srgbClr val="FFFFFF"/>
              </a:solidFill>
            </a:rPr>
            <a:t>You will understand what a feeling of resilience might feel like.</a:t>
          </a:r>
          <a:endParaRPr lang="en-US" dirty="0"/>
        </a:p>
      </dgm:t>
    </dgm:pt>
    <dgm:pt modelId="{6A1AC89B-3B24-4C7C-9CCC-E8D908C5ECDF}" type="parTrans" cxnId="{3C48C50A-77BA-440F-9FCD-018422A2070D}">
      <dgm:prSet/>
      <dgm:spPr/>
      <dgm:t>
        <a:bodyPr/>
        <a:lstStyle/>
        <a:p>
          <a:endParaRPr lang="en-US"/>
        </a:p>
      </dgm:t>
    </dgm:pt>
    <dgm:pt modelId="{EE9F4AA5-95A8-4F53-8AF1-CCC04BB2CA69}" type="sibTrans" cxnId="{3C48C50A-77BA-440F-9FCD-018422A2070D}">
      <dgm:prSet/>
      <dgm:spPr/>
      <dgm:t>
        <a:bodyPr/>
        <a:lstStyle/>
        <a:p>
          <a:endParaRPr lang="en-US"/>
        </a:p>
      </dgm:t>
    </dgm:pt>
    <dgm:pt modelId="{30038A61-42C9-4624-965B-E6C1C9196C95}">
      <dgm:prSet/>
      <dgm:spPr>
        <a:solidFill>
          <a:srgbClr val="7030A0"/>
        </a:solidFill>
      </dgm:spPr>
      <dgm:t>
        <a:bodyPr/>
        <a:lstStyle/>
        <a:p>
          <a:r>
            <a:rPr lang="en-GB" dirty="0">
              <a:solidFill>
                <a:srgbClr val="FFFFFF"/>
              </a:solidFill>
            </a:rPr>
            <a:t>We will also examine what makes us resilient.</a:t>
          </a:r>
          <a:endParaRPr lang="en-US" dirty="0"/>
        </a:p>
      </dgm:t>
    </dgm:pt>
    <dgm:pt modelId="{250BAB82-DAB9-468F-A979-642D91E37883}" type="parTrans" cxnId="{833FC45B-0908-4229-A07D-C496BCAF2841}">
      <dgm:prSet/>
      <dgm:spPr/>
      <dgm:t>
        <a:bodyPr/>
        <a:lstStyle/>
        <a:p>
          <a:endParaRPr lang="en-US"/>
        </a:p>
      </dgm:t>
    </dgm:pt>
    <dgm:pt modelId="{9DD8EB7B-5E0B-4581-9B4F-7A360A40B963}" type="sibTrans" cxnId="{833FC45B-0908-4229-A07D-C496BCAF2841}">
      <dgm:prSet/>
      <dgm:spPr/>
      <dgm:t>
        <a:bodyPr/>
        <a:lstStyle/>
        <a:p>
          <a:endParaRPr lang="en-US"/>
        </a:p>
      </dgm:t>
    </dgm:pt>
    <dgm:pt modelId="{CADDE534-BDFC-4C2B-A681-2395FE0227B0}">
      <dgm:prSet/>
      <dgm:spPr>
        <a:solidFill>
          <a:srgbClr val="7030A0"/>
        </a:solidFill>
      </dgm:spPr>
      <dgm:t>
        <a:bodyPr/>
        <a:lstStyle/>
        <a:p>
          <a:r>
            <a:rPr lang="en-GB" dirty="0">
              <a:solidFill>
                <a:srgbClr val="FFFFFF"/>
              </a:solidFill>
            </a:rPr>
            <a:t>Consider how we build resilience.</a:t>
          </a:r>
          <a:endParaRPr lang="en-US" dirty="0"/>
        </a:p>
      </dgm:t>
    </dgm:pt>
    <dgm:pt modelId="{73133BA6-B19C-445C-B1AA-291740B95E1B}" type="parTrans" cxnId="{C597B58D-1F9F-4284-AFDB-8B0CA3FE48EC}">
      <dgm:prSet/>
      <dgm:spPr/>
      <dgm:t>
        <a:bodyPr/>
        <a:lstStyle/>
        <a:p>
          <a:endParaRPr lang="en-US"/>
        </a:p>
      </dgm:t>
    </dgm:pt>
    <dgm:pt modelId="{925BCF9A-E531-4ED4-93D4-1CBF461D94EF}" type="sibTrans" cxnId="{C597B58D-1F9F-4284-AFDB-8B0CA3FE48EC}">
      <dgm:prSet/>
      <dgm:spPr/>
      <dgm:t>
        <a:bodyPr/>
        <a:lstStyle/>
        <a:p>
          <a:endParaRPr lang="en-US"/>
        </a:p>
      </dgm:t>
    </dgm:pt>
    <dgm:pt modelId="{AB57C22A-BB70-436F-B8BB-624D65B31F1F}">
      <dgm:prSet/>
      <dgm:spPr>
        <a:solidFill>
          <a:srgbClr val="7030A0"/>
        </a:solidFill>
      </dgm:spPr>
      <dgm:t>
        <a:bodyPr/>
        <a:lstStyle/>
        <a:p>
          <a:r>
            <a:rPr lang="en-GB" dirty="0">
              <a:solidFill>
                <a:srgbClr val="FFFFFF"/>
              </a:solidFill>
            </a:rPr>
            <a:t>Why is resilience important?</a:t>
          </a:r>
          <a:endParaRPr lang="en-US" dirty="0"/>
        </a:p>
      </dgm:t>
    </dgm:pt>
    <dgm:pt modelId="{4B2822D1-A9E7-4CEF-814C-65C2668F8293}" type="parTrans" cxnId="{E20E0E96-0FC1-46D4-9A7E-0EC3E060D6CD}">
      <dgm:prSet/>
      <dgm:spPr/>
      <dgm:t>
        <a:bodyPr/>
        <a:lstStyle/>
        <a:p>
          <a:endParaRPr lang="en-GB"/>
        </a:p>
      </dgm:t>
    </dgm:pt>
    <dgm:pt modelId="{8504E030-9135-45A3-B82A-8D087A1E06A5}" type="sibTrans" cxnId="{E20E0E96-0FC1-46D4-9A7E-0EC3E060D6CD}">
      <dgm:prSet/>
      <dgm:spPr/>
      <dgm:t>
        <a:bodyPr/>
        <a:lstStyle/>
        <a:p>
          <a:endParaRPr lang="en-GB"/>
        </a:p>
      </dgm:t>
    </dgm:pt>
    <dgm:pt modelId="{EC7BF084-4464-48B8-A4CC-E2B845C51BED}" type="pres">
      <dgm:prSet presAssocID="{BA7B4CA9-4B98-4816-BBF5-30838DC592A4}" presName="linear" presStyleCnt="0">
        <dgm:presLayoutVars>
          <dgm:animLvl val="lvl"/>
          <dgm:resizeHandles val="exact"/>
        </dgm:presLayoutVars>
      </dgm:prSet>
      <dgm:spPr/>
    </dgm:pt>
    <dgm:pt modelId="{95D19306-E786-4D25-9A9A-28F7AEE8512D}" type="pres">
      <dgm:prSet presAssocID="{C61486DB-9DD3-4B72-BC37-5B3E0C651E18}" presName="parentText" presStyleLbl="node1" presStyleIdx="0" presStyleCnt="9">
        <dgm:presLayoutVars>
          <dgm:chMax val="0"/>
          <dgm:bulletEnabled val="1"/>
        </dgm:presLayoutVars>
      </dgm:prSet>
      <dgm:spPr/>
    </dgm:pt>
    <dgm:pt modelId="{C3C3B879-DCFB-4401-A4E3-F3FCE1CBE4F9}" type="pres">
      <dgm:prSet presAssocID="{3DB6529D-2F6B-4B78-BEB4-995E694EBC48}" presName="spacer" presStyleCnt="0"/>
      <dgm:spPr/>
    </dgm:pt>
    <dgm:pt modelId="{079E10C5-1ACD-4646-8DCD-3CA99637D5FA}" type="pres">
      <dgm:prSet presAssocID="{1C2CEDC5-6255-4141-8C2D-2B6D2F70CB6E}" presName="parentText" presStyleLbl="node1" presStyleIdx="1" presStyleCnt="9">
        <dgm:presLayoutVars>
          <dgm:chMax val="0"/>
          <dgm:bulletEnabled val="1"/>
        </dgm:presLayoutVars>
      </dgm:prSet>
      <dgm:spPr/>
    </dgm:pt>
    <dgm:pt modelId="{C4FDC27E-62FF-4C8D-A414-0F1BB9012001}" type="pres">
      <dgm:prSet presAssocID="{156E6ED1-825B-479D-A112-343675EE25B1}" presName="spacer" presStyleCnt="0"/>
      <dgm:spPr/>
    </dgm:pt>
    <dgm:pt modelId="{69B4AFC2-6933-45A1-B63A-F244D5176F97}" type="pres">
      <dgm:prSet presAssocID="{BC50BDF1-A912-4F82-804D-2A3177EE999C}" presName="parentText" presStyleLbl="node1" presStyleIdx="2" presStyleCnt="9">
        <dgm:presLayoutVars>
          <dgm:chMax val="0"/>
          <dgm:bulletEnabled val="1"/>
        </dgm:presLayoutVars>
      </dgm:prSet>
      <dgm:spPr/>
    </dgm:pt>
    <dgm:pt modelId="{2CCB1BB3-6AA1-41B1-AA44-891F416A4133}" type="pres">
      <dgm:prSet presAssocID="{6D3AE77D-6AC4-4754-AE20-B4E6C3A32598}" presName="spacer" presStyleCnt="0"/>
      <dgm:spPr/>
    </dgm:pt>
    <dgm:pt modelId="{54D2AC97-BC87-4BAA-A42D-30B66CCCA412}" type="pres">
      <dgm:prSet presAssocID="{B90688B6-B3D0-41DF-85AD-A8B916877C42}" presName="parentText" presStyleLbl="node1" presStyleIdx="3" presStyleCnt="9">
        <dgm:presLayoutVars>
          <dgm:chMax val="0"/>
          <dgm:bulletEnabled val="1"/>
        </dgm:presLayoutVars>
      </dgm:prSet>
      <dgm:spPr/>
    </dgm:pt>
    <dgm:pt modelId="{846A629F-90FE-48A1-B709-10A191BBCC3C}" type="pres">
      <dgm:prSet presAssocID="{94CC5750-13DC-4425-B6A8-69A7AC179FAE}" presName="spacer" presStyleCnt="0"/>
      <dgm:spPr/>
    </dgm:pt>
    <dgm:pt modelId="{60B0D71E-A601-4730-AB51-4F318899DF8C}" type="pres">
      <dgm:prSet presAssocID="{D2828D5E-C6B1-4F7F-876F-ACA9876F8DAD}" presName="parentText" presStyleLbl="node1" presStyleIdx="4" presStyleCnt="9">
        <dgm:presLayoutVars>
          <dgm:chMax val="0"/>
          <dgm:bulletEnabled val="1"/>
        </dgm:presLayoutVars>
      </dgm:prSet>
      <dgm:spPr/>
    </dgm:pt>
    <dgm:pt modelId="{549D1010-58D1-4403-BA06-4624291D24C4}" type="pres">
      <dgm:prSet presAssocID="{86770810-A4AD-478D-8866-21EE965F4550}" presName="spacer" presStyleCnt="0"/>
      <dgm:spPr/>
    </dgm:pt>
    <dgm:pt modelId="{EDCD1C0D-C044-469B-93DE-42EE301960F4}" type="pres">
      <dgm:prSet presAssocID="{E4B04D3F-B20B-445B-ADD1-CED796527822}" presName="parentText" presStyleLbl="node1" presStyleIdx="5" presStyleCnt="9">
        <dgm:presLayoutVars>
          <dgm:chMax val="0"/>
          <dgm:bulletEnabled val="1"/>
        </dgm:presLayoutVars>
      </dgm:prSet>
      <dgm:spPr/>
    </dgm:pt>
    <dgm:pt modelId="{08774544-CF7C-47A6-B891-D6BD60144D6E}" type="pres">
      <dgm:prSet presAssocID="{EE9F4AA5-95A8-4F53-8AF1-CCC04BB2CA69}" presName="spacer" presStyleCnt="0"/>
      <dgm:spPr/>
    </dgm:pt>
    <dgm:pt modelId="{39A307C2-BA56-498F-8F8C-2607FBEBBDDE}" type="pres">
      <dgm:prSet presAssocID="{30038A61-42C9-4624-965B-E6C1C9196C95}" presName="parentText" presStyleLbl="node1" presStyleIdx="6" presStyleCnt="9" custLinFactNeighborX="357">
        <dgm:presLayoutVars>
          <dgm:chMax val="0"/>
          <dgm:bulletEnabled val="1"/>
        </dgm:presLayoutVars>
      </dgm:prSet>
      <dgm:spPr/>
    </dgm:pt>
    <dgm:pt modelId="{B05AFA62-EB0F-4BA0-A1DB-AAFD866991A9}" type="pres">
      <dgm:prSet presAssocID="{9DD8EB7B-5E0B-4581-9B4F-7A360A40B963}" presName="spacer" presStyleCnt="0"/>
      <dgm:spPr/>
    </dgm:pt>
    <dgm:pt modelId="{CCD42B27-A1AB-49C9-B6D1-5C28B522570E}" type="pres">
      <dgm:prSet presAssocID="{CADDE534-BDFC-4C2B-A681-2395FE0227B0}" presName="parentText" presStyleLbl="node1" presStyleIdx="7" presStyleCnt="9">
        <dgm:presLayoutVars>
          <dgm:chMax val="0"/>
          <dgm:bulletEnabled val="1"/>
        </dgm:presLayoutVars>
      </dgm:prSet>
      <dgm:spPr/>
    </dgm:pt>
    <dgm:pt modelId="{8C8E65F6-A77A-41BB-8F1A-B3F127E1B468}" type="pres">
      <dgm:prSet presAssocID="{925BCF9A-E531-4ED4-93D4-1CBF461D94EF}" presName="spacer" presStyleCnt="0"/>
      <dgm:spPr/>
    </dgm:pt>
    <dgm:pt modelId="{47870EF6-6015-4173-B469-CAEB73071CCF}" type="pres">
      <dgm:prSet presAssocID="{AB57C22A-BB70-436F-B8BB-624D65B31F1F}" presName="parentText" presStyleLbl="node1" presStyleIdx="8" presStyleCnt="9">
        <dgm:presLayoutVars>
          <dgm:chMax val="0"/>
          <dgm:bulletEnabled val="1"/>
        </dgm:presLayoutVars>
      </dgm:prSet>
      <dgm:spPr/>
    </dgm:pt>
  </dgm:ptLst>
  <dgm:cxnLst>
    <dgm:cxn modelId="{8DFB7B00-6A34-4B90-9255-6D3F0CCB9EA3}" type="presOf" srcId="{D2828D5E-C6B1-4F7F-876F-ACA9876F8DAD}" destId="{60B0D71E-A601-4730-AB51-4F318899DF8C}" srcOrd="0" destOrd="0" presId="urn:microsoft.com/office/officeart/2005/8/layout/vList2"/>
    <dgm:cxn modelId="{F4770403-86AA-4B06-8F5F-DE6B2C59F375}" srcId="{BA7B4CA9-4B98-4816-BBF5-30838DC592A4}" destId="{BC50BDF1-A912-4F82-804D-2A3177EE999C}" srcOrd="2" destOrd="0" parTransId="{0B441034-E14D-4FCA-969A-FDD3EA97AB95}" sibTransId="{6D3AE77D-6AC4-4754-AE20-B4E6C3A32598}"/>
    <dgm:cxn modelId="{3C48C50A-77BA-440F-9FCD-018422A2070D}" srcId="{BA7B4CA9-4B98-4816-BBF5-30838DC592A4}" destId="{E4B04D3F-B20B-445B-ADD1-CED796527822}" srcOrd="5" destOrd="0" parTransId="{6A1AC89B-3B24-4C7C-9CCC-E8D908C5ECDF}" sibTransId="{EE9F4AA5-95A8-4F53-8AF1-CCC04BB2CA69}"/>
    <dgm:cxn modelId="{A8017016-3266-4BBA-8E9E-6C6964DB1FD9}" type="presOf" srcId="{B90688B6-B3D0-41DF-85AD-A8B916877C42}" destId="{54D2AC97-BC87-4BAA-A42D-30B66CCCA412}" srcOrd="0" destOrd="0" presId="urn:microsoft.com/office/officeart/2005/8/layout/vList2"/>
    <dgm:cxn modelId="{E528A816-34A4-4B64-BEA7-307632906781}" srcId="{BA7B4CA9-4B98-4816-BBF5-30838DC592A4}" destId="{D2828D5E-C6B1-4F7F-876F-ACA9876F8DAD}" srcOrd="4" destOrd="0" parTransId="{898B99F6-08C9-465C-A4D1-F0BC97C6EE63}" sibTransId="{86770810-A4AD-478D-8866-21EE965F4550}"/>
    <dgm:cxn modelId="{53F33B1A-F51A-4BEC-AB22-1E11CD77984D}" srcId="{BA7B4CA9-4B98-4816-BBF5-30838DC592A4}" destId="{C61486DB-9DD3-4B72-BC37-5B3E0C651E18}" srcOrd="0" destOrd="0" parTransId="{AB6987BC-A039-4D8F-B222-53ECA19065B3}" sibTransId="{3DB6529D-2F6B-4B78-BEB4-995E694EBC48}"/>
    <dgm:cxn modelId="{8DC1B523-DC3C-461B-B32B-DE74CB24ED8A}" type="presOf" srcId="{AB57C22A-BB70-436F-B8BB-624D65B31F1F}" destId="{47870EF6-6015-4173-B469-CAEB73071CCF}" srcOrd="0" destOrd="0" presId="urn:microsoft.com/office/officeart/2005/8/layout/vList2"/>
    <dgm:cxn modelId="{7B557840-D04F-4346-B7A3-64C354F04007}" srcId="{BA7B4CA9-4B98-4816-BBF5-30838DC592A4}" destId="{B90688B6-B3D0-41DF-85AD-A8B916877C42}" srcOrd="3" destOrd="0" parTransId="{946116EB-A0EF-4E0B-A7C6-D17B68FB1C2D}" sibTransId="{94CC5750-13DC-4425-B6A8-69A7AC179FAE}"/>
    <dgm:cxn modelId="{833FC45B-0908-4229-A07D-C496BCAF2841}" srcId="{BA7B4CA9-4B98-4816-BBF5-30838DC592A4}" destId="{30038A61-42C9-4624-965B-E6C1C9196C95}" srcOrd="6" destOrd="0" parTransId="{250BAB82-DAB9-468F-A979-642D91E37883}" sibTransId="{9DD8EB7B-5E0B-4581-9B4F-7A360A40B963}"/>
    <dgm:cxn modelId="{1B76B064-9349-443E-A9F7-EEF2CC864F1C}" type="presOf" srcId="{C61486DB-9DD3-4B72-BC37-5B3E0C651E18}" destId="{95D19306-E786-4D25-9A9A-28F7AEE8512D}" srcOrd="0" destOrd="0" presId="urn:microsoft.com/office/officeart/2005/8/layout/vList2"/>
    <dgm:cxn modelId="{26600E69-BFDD-4955-A7E2-BAFFDE9B8988}" type="presOf" srcId="{CADDE534-BDFC-4C2B-A681-2395FE0227B0}" destId="{CCD42B27-A1AB-49C9-B6D1-5C28B522570E}" srcOrd="0" destOrd="0" presId="urn:microsoft.com/office/officeart/2005/8/layout/vList2"/>
    <dgm:cxn modelId="{D105374A-1639-40A5-9AD8-55DB4E0EBD91}" type="presOf" srcId="{1C2CEDC5-6255-4141-8C2D-2B6D2F70CB6E}" destId="{079E10C5-1ACD-4646-8DCD-3CA99637D5FA}" srcOrd="0" destOrd="0" presId="urn:microsoft.com/office/officeart/2005/8/layout/vList2"/>
    <dgm:cxn modelId="{1C3C994B-EED6-46A7-ACB7-3805BF205C51}" type="presOf" srcId="{E4B04D3F-B20B-445B-ADD1-CED796527822}" destId="{EDCD1C0D-C044-469B-93DE-42EE301960F4}" srcOrd="0" destOrd="0" presId="urn:microsoft.com/office/officeart/2005/8/layout/vList2"/>
    <dgm:cxn modelId="{CBA90D8C-B712-4DCC-BFCC-F15FA9E29BB3}" type="presOf" srcId="{30038A61-42C9-4624-965B-E6C1C9196C95}" destId="{39A307C2-BA56-498F-8F8C-2607FBEBBDDE}" srcOrd="0" destOrd="0" presId="urn:microsoft.com/office/officeart/2005/8/layout/vList2"/>
    <dgm:cxn modelId="{C597B58D-1F9F-4284-AFDB-8B0CA3FE48EC}" srcId="{BA7B4CA9-4B98-4816-BBF5-30838DC592A4}" destId="{CADDE534-BDFC-4C2B-A681-2395FE0227B0}" srcOrd="7" destOrd="0" parTransId="{73133BA6-B19C-445C-B1AA-291740B95E1B}" sibTransId="{925BCF9A-E531-4ED4-93D4-1CBF461D94EF}"/>
    <dgm:cxn modelId="{E20E0E96-0FC1-46D4-9A7E-0EC3E060D6CD}" srcId="{BA7B4CA9-4B98-4816-BBF5-30838DC592A4}" destId="{AB57C22A-BB70-436F-B8BB-624D65B31F1F}" srcOrd="8" destOrd="0" parTransId="{4B2822D1-A9E7-4CEF-814C-65C2668F8293}" sibTransId="{8504E030-9135-45A3-B82A-8D087A1E06A5}"/>
    <dgm:cxn modelId="{AAD8E1A2-8928-4B61-B250-610B76EBCC8E}" type="presOf" srcId="{BA7B4CA9-4B98-4816-BBF5-30838DC592A4}" destId="{EC7BF084-4464-48B8-A4CC-E2B845C51BED}" srcOrd="0" destOrd="0" presId="urn:microsoft.com/office/officeart/2005/8/layout/vList2"/>
    <dgm:cxn modelId="{2A8F5ACC-A404-46CD-A7CE-6290C14138DB}" type="presOf" srcId="{BC50BDF1-A912-4F82-804D-2A3177EE999C}" destId="{69B4AFC2-6933-45A1-B63A-F244D5176F97}" srcOrd="0" destOrd="0" presId="urn:microsoft.com/office/officeart/2005/8/layout/vList2"/>
    <dgm:cxn modelId="{DBD502DE-4556-4656-8275-7F79A71920AD}" srcId="{BA7B4CA9-4B98-4816-BBF5-30838DC592A4}" destId="{1C2CEDC5-6255-4141-8C2D-2B6D2F70CB6E}" srcOrd="1" destOrd="0" parTransId="{5177BAB3-ED65-41A2-8EB6-1A7F816A257B}" sibTransId="{156E6ED1-825B-479D-A112-343675EE25B1}"/>
    <dgm:cxn modelId="{D2F23426-6956-41D8-958C-E3D327202617}" type="presParOf" srcId="{EC7BF084-4464-48B8-A4CC-E2B845C51BED}" destId="{95D19306-E786-4D25-9A9A-28F7AEE8512D}" srcOrd="0" destOrd="0" presId="urn:microsoft.com/office/officeart/2005/8/layout/vList2"/>
    <dgm:cxn modelId="{81733988-84B7-492D-8782-14C3855D14D0}" type="presParOf" srcId="{EC7BF084-4464-48B8-A4CC-E2B845C51BED}" destId="{C3C3B879-DCFB-4401-A4E3-F3FCE1CBE4F9}" srcOrd="1" destOrd="0" presId="urn:microsoft.com/office/officeart/2005/8/layout/vList2"/>
    <dgm:cxn modelId="{37662B33-81C9-47F7-8A4F-AE55A4936C66}" type="presParOf" srcId="{EC7BF084-4464-48B8-A4CC-E2B845C51BED}" destId="{079E10C5-1ACD-4646-8DCD-3CA99637D5FA}" srcOrd="2" destOrd="0" presId="urn:microsoft.com/office/officeart/2005/8/layout/vList2"/>
    <dgm:cxn modelId="{0524576B-F3D3-4A1A-9B66-55B0F73E7667}" type="presParOf" srcId="{EC7BF084-4464-48B8-A4CC-E2B845C51BED}" destId="{C4FDC27E-62FF-4C8D-A414-0F1BB9012001}" srcOrd="3" destOrd="0" presId="urn:microsoft.com/office/officeart/2005/8/layout/vList2"/>
    <dgm:cxn modelId="{5BF9B12A-620A-4E09-9DE1-A092950B0624}" type="presParOf" srcId="{EC7BF084-4464-48B8-A4CC-E2B845C51BED}" destId="{69B4AFC2-6933-45A1-B63A-F244D5176F97}" srcOrd="4" destOrd="0" presId="urn:microsoft.com/office/officeart/2005/8/layout/vList2"/>
    <dgm:cxn modelId="{226642A8-4CDB-4CA3-A604-FBDC05151A43}" type="presParOf" srcId="{EC7BF084-4464-48B8-A4CC-E2B845C51BED}" destId="{2CCB1BB3-6AA1-41B1-AA44-891F416A4133}" srcOrd="5" destOrd="0" presId="urn:microsoft.com/office/officeart/2005/8/layout/vList2"/>
    <dgm:cxn modelId="{11C2459D-D7D7-4B44-860F-B83059F9A81A}" type="presParOf" srcId="{EC7BF084-4464-48B8-A4CC-E2B845C51BED}" destId="{54D2AC97-BC87-4BAA-A42D-30B66CCCA412}" srcOrd="6" destOrd="0" presId="urn:microsoft.com/office/officeart/2005/8/layout/vList2"/>
    <dgm:cxn modelId="{455737F2-1A38-4210-9C4B-D05D87AEF583}" type="presParOf" srcId="{EC7BF084-4464-48B8-A4CC-E2B845C51BED}" destId="{846A629F-90FE-48A1-B709-10A191BBCC3C}" srcOrd="7" destOrd="0" presId="urn:microsoft.com/office/officeart/2005/8/layout/vList2"/>
    <dgm:cxn modelId="{BCCD5C41-7104-488F-8BD4-685229776555}" type="presParOf" srcId="{EC7BF084-4464-48B8-A4CC-E2B845C51BED}" destId="{60B0D71E-A601-4730-AB51-4F318899DF8C}" srcOrd="8" destOrd="0" presId="urn:microsoft.com/office/officeart/2005/8/layout/vList2"/>
    <dgm:cxn modelId="{D3647FC3-F5FB-4C06-BBAD-2514E25772A0}" type="presParOf" srcId="{EC7BF084-4464-48B8-A4CC-E2B845C51BED}" destId="{549D1010-58D1-4403-BA06-4624291D24C4}" srcOrd="9" destOrd="0" presId="urn:microsoft.com/office/officeart/2005/8/layout/vList2"/>
    <dgm:cxn modelId="{31131138-54AD-411C-A843-BEB1A3C55AE9}" type="presParOf" srcId="{EC7BF084-4464-48B8-A4CC-E2B845C51BED}" destId="{EDCD1C0D-C044-469B-93DE-42EE301960F4}" srcOrd="10" destOrd="0" presId="urn:microsoft.com/office/officeart/2005/8/layout/vList2"/>
    <dgm:cxn modelId="{227FBFAD-6505-4283-ADA8-FA4A4E86F1E3}" type="presParOf" srcId="{EC7BF084-4464-48B8-A4CC-E2B845C51BED}" destId="{08774544-CF7C-47A6-B891-D6BD60144D6E}" srcOrd="11" destOrd="0" presId="urn:microsoft.com/office/officeart/2005/8/layout/vList2"/>
    <dgm:cxn modelId="{2C591CD5-805F-459D-BA03-F63947BF77E3}" type="presParOf" srcId="{EC7BF084-4464-48B8-A4CC-E2B845C51BED}" destId="{39A307C2-BA56-498F-8F8C-2607FBEBBDDE}" srcOrd="12" destOrd="0" presId="urn:microsoft.com/office/officeart/2005/8/layout/vList2"/>
    <dgm:cxn modelId="{8A01200F-A037-4A00-AE6D-28DEA903E179}" type="presParOf" srcId="{EC7BF084-4464-48B8-A4CC-E2B845C51BED}" destId="{B05AFA62-EB0F-4BA0-A1DB-AAFD866991A9}" srcOrd="13" destOrd="0" presId="urn:microsoft.com/office/officeart/2005/8/layout/vList2"/>
    <dgm:cxn modelId="{96A7C453-1E31-4D08-91A2-309667CDACDA}" type="presParOf" srcId="{EC7BF084-4464-48B8-A4CC-E2B845C51BED}" destId="{CCD42B27-A1AB-49C9-B6D1-5C28B522570E}" srcOrd="14" destOrd="0" presId="urn:microsoft.com/office/officeart/2005/8/layout/vList2"/>
    <dgm:cxn modelId="{629C208F-F540-4AB3-84D8-55D3A1B3A45D}" type="presParOf" srcId="{EC7BF084-4464-48B8-A4CC-E2B845C51BED}" destId="{8C8E65F6-A77A-41BB-8F1A-B3F127E1B468}" srcOrd="15" destOrd="0" presId="urn:microsoft.com/office/officeart/2005/8/layout/vList2"/>
    <dgm:cxn modelId="{DD68334F-DB67-4B8A-A982-9455EA60DFDC}" type="presParOf" srcId="{EC7BF084-4464-48B8-A4CC-E2B845C51BED}" destId="{47870EF6-6015-4173-B469-CAEB73071CCF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243C46-9066-4848-AAD4-E263D9B0EF9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4E7C9AFA-989A-4F04-BA06-16DC9A4920C6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Managing stress in CV 19 - </a:t>
          </a:r>
          <a:r>
            <a:rPr lang="en-GB" dirty="0">
              <a:hlinkClick xmlns:r="http://schemas.openxmlformats.org/officeDocument/2006/relationships" r:id="rId1"/>
            </a:rPr>
            <a:t>here</a:t>
          </a:r>
          <a:endParaRPr lang="en-US" dirty="0"/>
        </a:p>
      </dgm:t>
    </dgm:pt>
    <dgm:pt modelId="{E84AEAB4-2552-4959-9AE9-5579F2E82969}" type="parTrans" cxnId="{CB0905DA-F058-4B7A-91C4-82F35DD4BF1C}">
      <dgm:prSet/>
      <dgm:spPr/>
      <dgm:t>
        <a:bodyPr/>
        <a:lstStyle/>
        <a:p>
          <a:endParaRPr lang="en-US"/>
        </a:p>
      </dgm:t>
    </dgm:pt>
    <dgm:pt modelId="{064294B0-A998-478C-8576-C80E60E51990}" type="sibTrans" cxnId="{CB0905DA-F058-4B7A-91C4-82F35DD4BF1C}">
      <dgm:prSet/>
      <dgm:spPr/>
      <dgm:t>
        <a:bodyPr/>
        <a:lstStyle/>
        <a:p>
          <a:endParaRPr lang="en-US"/>
        </a:p>
      </dgm:t>
    </dgm:pt>
    <dgm:pt modelId="{57FA7FC1-2EEC-4BAE-BE25-4930FECF8985}">
      <dgm:prSet/>
      <dgm:spPr/>
      <dgm:t>
        <a:bodyPr/>
        <a:lstStyle/>
        <a:p>
          <a:pPr>
            <a:lnSpc>
              <a:spcPct val="100000"/>
            </a:lnSpc>
          </a:pPr>
          <a:endParaRPr lang="en-GB" dirty="0"/>
        </a:p>
      </dgm:t>
    </dgm:pt>
    <dgm:pt modelId="{D41FE7F6-2A90-4D7D-A900-8D8E342F2C9A}" type="parTrans" cxnId="{99AE0AC1-2420-4B4C-8F12-0FFE53FEDA5A}">
      <dgm:prSet/>
      <dgm:spPr/>
      <dgm:t>
        <a:bodyPr/>
        <a:lstStyle/>
        <a:p>
          <a:endParaRPr lang="en-GB"/>
        </a:p>
      </dgm:t>
    </dgm:pt>
    <dgm:pt modelId="{E91C576A-FA96-4BE0-AE0B-4387A677DD54}" type="sibTrans" cxnId="{99AE0AC1-2420-4B4C-8F12-0FFE53FEDA5A}">
      <dgm:prSet/>
      <dgm:spPr/>
      <dgm:t>
        <a:bodyPr/>
        <a:lstStyle/>
        <a:p>
          <a:endParaRPr lang="en-GB"/>
        </a:p>
      </dgm:t>
    </dgm:pt>
    <dgm:pt modelId="{C7D8CD84-4045-43C8-B863-1912CEA060BB}">
      <dgm:prSet/>
      <dgm:spPr/>
      <dgm:t>
        <a:bodyPr/>
        <a:lstStyle/>
        <a:p>
          <a:pPr>
            <a:lnSpc>
              <a:spcPct val="100000"/>
            </a:lnSpc>
          </a:pPr>
          <a:endParaRPr lang="en-GB" dirty="0"/>
        </a:p>
      </dgm:t>
    </dgm:pt>
    <dgm:pt modelId="{1254F2B9-FC4A-4D5F-87F5-770B007060F0}" type="parTrans" cxnId="{BC3C151B-B4F6-4643-8D33-7F66749D4E8F}">
      <dgm:prSet/>
      <dgm:spPr/>
      <dgm:t>
        <a:bodyPr/>
        <a:lstStyle/>
        <a:p>
          <a:endParaRPr lang="en-GB"/>
        </a:p>
      </dgm:t>
    </dgm:pt>
    <dgm:pt modelId="{29546959-BEEC-4C17-A346-F5283A835006}" type="sibTrans" cxnId="{BC3C151B-B4F6-4643-8D33-7F66749D4E8F}">
      <dgm:prSet/>
      <dgm:spPr/>
      <dgm:t>
        <a:bodyPr/>
        <a:lstStyle/>
        <a:p>
          <a:endParaRPr lang="en-GB"/>
        </a:p>
      </dgm:t>
    </dgm:pt>
    <dgm:pt modelId="{A24B4C00-DB1B-4A05-A9AC-7025E5D61135}" type="pres">
      <dgm:prSet presAssocID="{51243C46-9066-4848-AAD4-E263D9B0EF97}" presName="root" presStyleCnt="0">
        <dgm:presLayoutVars>
          <dgm:dir/>
          <dgm:resizeHandles val="exact"/>
        </dgm:presLayoutVars>
      </dgm:prSet>
      <dgm:spPr/>
    </dgm:pt>
    <dgm:pt modelId="{406CB915-970B-4DDC-9543-2C387AC277DC}" type="pres">
      <dgm:prSet presAssocID="{4E7C9AFA-989A-4F04-BA06-16DC9A4920C6}" presName="compNode" presStyleCnt="0"/>
      <dgm:spPr/>
    </dgm:pt>
    <dgm:pt modelId="{07A1C352-F68F-48EA-B213-7CEFF40FBE0D}" type="pres">
      <dgm:prSet presAssocID="{4E7C9AFA-989A-4F04-BA06-16DC9A4920C6}" presName="bgRect" presStyleLbl="bgShp" presStyleIdx="0" presStyleCnt="3" custLinFactNeighborX="-213" custLinFactNeighborY="3247"/>
      <dgm:spPr/>
    </dgm:pt>
    <dgm:pt modelId="{BB2DDEA5-FD1C-4CE7-8191-B24CF721149B}" type="pres">
      <dgm:prSet presAssocID="{4E7C9AFA-989A-4F04-BA06-16DC9A4920C6}" presName="iconRect" presStyleLbl="node1" presStyleIdx="0" presStyleCnt="3" custLinFactNeighborX="-6860" custLinFactNeighborY="231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2F7ABB8B-EDAD-41AE-BA19-EEC65175290A}" type="pres">
      <dgm:prSet presAssocID="{4E7C9AFA-989A-4F04-BA06-16DC9A4920C6}" presName="spaceRect" presStyleCnt="0"/>
      <dgm:spPr/>
    </dgm:pt>
    <dgm:pt modelId="{BB3BD5F5-BFB7-4ECB-85B6-62C351EA9CD2}" type="pres">
      <dgm:prSet presAssocID="{4E7C9AFA-989A-4F04-BA06-16DC9A4920C6}" presName="parTx" presStyleLbl="revTx" presStyleIdx="0" presStyleCnt="3">
        <dgm:presLayoutVars>
          <dgm:chMax val="0"/>
          <dgm:chPref val="0"/>
        </dgm:presLayoutVars>
      </dgm:prSet>
      <dgm:spPr/>
    </dgm:pt>
    <dgm:pt modelId="{CCC73948-0F91-4C8B-A598-562AC2350F2C}" type="pres">
      <dgm:prSet presAssocID="{064294B0-A998-478C-8576-C80E60E51990}" presName="sibTrans" presStyleCnt="0"/>
      <dgm:spPr/>
    </dgm:pt>
    <dgm:pt modelId="{78D007C8-FDB2-4DDC-874C-BC8DAFE44FA2}" type="pres">
      <dgm:prSet presAssocID="{C7D8CD84-4045-43C8-B863-1912CEA060BB}" presName="compNode" presStyleCnt="0"/>
      <dgm:spPr/>
    </dgm:pt>
    <dgm:pt modelId="{35424C5E-531E-4541-BF07-D8989CDC6594}" type="pres">
      <dgm:prSet presAssocID="{C7D8CD84-4045-43C8-B863-1912CEA060BB}" presName="bgRect" presStyleLbl="bgShp" presStyleIdx="1" presStyleCnt="3" custLinFactNeighborY="2775"/>
      <dgm:spPr>
        <a:blipFill rotWithShape="0">
          <a:blip xmlns:r="http://schemas.openxmlformats.org/officeDocument/2006/relationships" r:embed="rId4"/>
          <a:srcRect/>
          <a:stretch>
            <a:fillRect t="-213000" b="-213000"/>
          </a:stretch>
        </a:blipFill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/>
          </dgm14:cNvPr>
        </a:ext>
      </dgm:extLst>
    </dgm:pt>
    <dgm:pt modelId="{D6471ACF-7952-4FDE-9CF6-EAF035B24582}" type="pres">
      <dgm:prSet presAssocID="{C7D8CD84-4045-43C8-B863-1912CEA060BB}" presName="iconRect" presStyleLbl="node1" presStyleIdx="1" presStyleCnt="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each ball"/>
        </a:ext>
      </dgm:extLst>
    </dgm:pt>
    <dgm:pt modelId="{84D345DD-00F9-417E-88F4-0AD6A44F02D4}" type="pres">
      <dgm:prSet presAssocID="{C7D8CD84-4045-43C8-B863-1912CEA060BB}" presName="spaceRect" presStyleCnt="0"/>
      <dgm:spPr/>
    </dgm:pt>
    <dgm:pt modelId="{C73545B4-3D6C-4961-8AB7-C6BD010BC2E0}" type="pres">
      <dgm:prSet presAssocID="{C7D8CD84-4045-43C8-B863-1912CEA060BB}" presName="parTx" presStyleLbl="revTx" presStyleIdx="1" presStyleCnt="3">
        <dgm:presLayoutVars>
          <dgm:chMax val="0"/>
          <dgm:chPref val="0"/>
        </dgm:presLayoutVars>
      </dgm:prSet>
      <dgm:spPr/>
    </dgm:pt>
    <dgm:pt modelId="{2EACCAC9-FD40-4F8E-BCAE-ABD55278A18D}" type="pres">
      <dgm:prSet presAssocID="{29546959-BEEC-4C17-A346-F5283A835006}" presName="sibTrans" presStyleCnt="0"/>
      <dgm:spPr/>
    </dgm:pt>
    <dgm:pt modelId="{DB5324E8-7FAE-48DF-A21E-EC3C0B47FF6F}" type="pres">
      <dgm:prSet presAssocID="{57FA7FC1-2EEC-4BAE-BE25-4930FECF8985}" presName="compNode" presStyleCnt="0"/>
      <dgm:spPr/>
    </dgm:pt>
    <dgm:pt modelId="{81B2A3FF-A5E8-43CA-9B32-5BE1B1501FBF}" type="pres">
      <dgm:prSet presAssocID="{57FA7FC1-2EEC-4BAE-BE25-4930FECF8985}" presName="bgRect" presStyleLbl="bgShp" presStyleIdx="2" presStyleCnt="3" custLinFactNeighborX="0" custLinFactNeighborY="596"/>
      <dgm:spPr/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8"/>
          </dgm14:cNvPr>
        </a:ext>
      </dgm:extLst>
    </dgm:pt>
    <dgm:pt modelId="{1293209F-1741-40DF-8A6E-CE2410F4D78C}" type="pres">
      <dgm:prSet presAssocID="{57FA7FC1-2EEC-4BAE-BE25-4930FECF8985}" presName="iconRect" presStyleLbl="node1" presStyleIdx="2" presStyleCnt="3" custScaleX="190049" custScaleY="170472"/>
      <dgm:spPr>
        <a:blipFill rotWithShape="1">
          <a:blip xmlns:r="http://schemas.openxmlformats.org/officeDocument/2006/relationships" r:embed="rId9"/>
          <a:srcRect/>
          <a:stretch>
            <a:fillRect l="-24000" r="-24000"/>
          </a:stretch>
        </a:blipFill>
      </dgm:spPr>
      <dgm:extLst>
        <a:ext uri="{E40237B7-FDA0-4F09-8148-C483321AD2D9}">
          <dgm14:cNvPr xmlns:dgm14="http://schemas.microsoft.com/office/drawing/2010/diagram" id="0" name="" descr="Sign Language"/>
        </a:ext>
      </dgm:extLst>
    </dgm:pt>
    <dgm:pt modelId="{ADCD0528-8036-4572-844A-60C0B65470F1}" type="pres">
      <dgm:prSet presAssocID="{57FA7FC1-2EEC-4BAE-BE25-4930FECF8985}" presName="spaceRect" presStyleCnt="0"/>
      <dgm:spPr/>
    </dgm:pt>
    <dgm:pt modelId="{A2EB192F-6277-443D-B097-FCA3F312666D}" type="pres">
      <dgm:prSet presAssocID="{57FA7FC1-2EEC-4BAE-BE25-4930FECF8985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BC3C151B-B4F6-4643-8D33-7F66749D4E8F}" srcId="{51243C46-9066-4848-AAD4-E263D9B0EF97}" destId="{C7D8CD84-4045-43C8-B863-1912CEA060BB}" srcOrd="1" destOrd="0" parTransId="{1254F2B9-FC4A-4D5F-87F5-770B007060F0}" sibTransId="{29546959-BEEC-4C17-A346-F5283A835006}"/>
    <dgm:cxn modelId="{29D00B1E-0C6A-4B2B-B2FB-280F7304500B}" type="presOf" srcId="{4E7C9AFA-989A-4F04-BA06-16DC9A4920C6}" destId="{BB3BD5F5-BFB7-4ECB-85B6-62C351EA9CD2}" srcOrd="0" destOrd="0" presId="urn:microsoft.com/office/officeart/2018/2/layout/IconVerticalSolidList"/>
    <dgm:cxn modelId="{99AE0AC1-2420-4B4C-8F12-0FFE53FEDA5A}" srcId="{51243C46-9066-4848-AAD4-E263D9B0EF97}" destId="{57FA7FC1-2EEC-4BAE-BE25-4930FECF8985}" srcOrd="2" destOrd="0" parTransId="{D41FE7F6-2A90-4D7D-A900-8D8E342F2C9A}" sibTransId="{E91C576A-FA96-4BE0-AE0B-4387A677DD54}"/>
    <dgm:cxn modelId="{CB0905DA-F058-4B7A-91C4-82F35DD4BF1C}" srcId="{51243C46-9066-4848-AAD4-E263D9B0EF97}" destId="{4E7C9AFA-989A-4F04-BA06-16DC9A4920C6}" srcOrd="0" destOrd="0" parTransId="{E84AEAB4-2552-4959-9AE9-5579F2E82969}" sibTransId="{064294B0-A998-478C-8576-C80E60E51990}"/>
    <dgm:cxn modelId="{B04032DD-82A6-4354-AB13-B96B4E4421A5}" type="presOf" srcId="{51243C46-9066-4848-AAD4-E263D9B0EF97}" destId="{A24B4C00-DB1B-4A05-A9AC-7025E5D61135}" srcOrd="0" destOrd="0" presId="urn:microsoft.com/office/officeart/2018/2/layout/IconVerticalSolidList"/>
    <dgm:cxn modelId="{12024BDF-4317-4594-A8A8-1B563917F032}" type="presOf" srcId="{57FA7FC1-2EEC-4BAE-BE25-4930FECF8985}" destId="{A2EB192F-6277-443D-B097-FCA3F312666D}" srcOrd="0" destOrd="0" presId="urn:microsoft.com/office/officeart/2018/2/layout/IconVerticalSolidList"/>
    <dgm:cxn modelId="{C10C6DE3-37E0-40AD-843B-174B18EE904C}" type="presOf" srcId="{C7D8CD84-4045-43C8-B863-1912CEA060BB}" destId="{C73545B4-3D6C-4961-8AB7-C6BD010BC2E0}" srcOrd="0" destOrd="0" presId="urn:microsoft.com/office/officeart/2018/2/layout/IconVerticalSolidList"/>
    <dgm:cxn modelId="{A4685267-F4B4-43DE-862A-C49DF57764C2}" type="presParOf" srcId="{A24B4C00-DB1B-4A05-A9AC-7025E5D61135}" destId="{406CB915-970B-4DDC-9543-2C387AC277DC}" srcOrd="0" destOrd="0" presId="urn:microsoft.com/office/officeart/2018/2/layout/IconVerticalSolidList"/>
    <dgm:cxn modelId="{7B065F75-55C3-4C08-9D57-B6E3230DE9D8}" type="presParOf" srcId="{406CB915-970B-4DDC-9543-2C387AC277DC}" destId="{07A1C352-F68F-48EA-B213-7CEFF40FBE0D}" srcOrd="0" destOrd="0" presId="urn:microsoft.com/office/officeart/2018/2/layout/IconVerticalSolidList"/>
    <dgm:cxn modelId="{6A6E457B-CDD9-4233-999F-671F2454E5E4}" type="presParOf" srcId="{406CB915-970B-4DDC-9543-2C387AC277DC}" destId="{BB2DDEA5-FD1C-4CE7-8191-B24CF721149B}" srcOrd="1" destOrd="0" presId="urn:microsoft.com/office/officeart/2018/2/layout/IconVerticalSolidList"/>
    <dgm:cxn modelId="{32CBDCD2-1858-4151-BFEF-2C19A0D45DFB}" type="presParOf" srcId="{406CB915-970B-4DDC-9543-2C387AC277DC}" destId="{2F7ABB8B-EDAD-41AE-BA19-EEC65175290A}" srcOrd="2" destOrd="0" presId="urn:microsoft.com/office/officeart/2018/2/layout/IconVerticalSolidList"/>
    <dgm:cxn modelId="{91D72928-532E-43F1-8A9D-311A846F3511}" type="presParOf" srcId="{406CB915-970B-4DDC-9543-2C387AC277DC}" destId="{BB3BD5F5-BFB7-4ECB-85B6-62C351EA9CD2}" srcOrd="3" destOrd="0" presId="urn:microsoft.com/office/officeart/2018/2/layout/IconVerticalSolidList"/>
    <dgm:cxn modelId="{949C4BDD-9175-44A1-B34A-BC659A93C765}" type="presParOf" srcId="{A24B4C00-DB1B-4A05-A9AC-7025E5D61135}" destId="{CCC73948-0F91-4C8B-A598-562AC2350F2C}" srcOrd="1" destOrd="0" presId="urn:microsoft.com/office/officeart/2018/2/layout/IconVerticalSolidList"/>
    <dgm:cxn modelId="{3D8CF63E-A723-4167-9FC0-9DF737766FFB}" type="presParOf" srcId="{A24B4C00-DB1B-4A05-A9AC-7025E5D61135}" destId="{78D007C8-FDB2-4DDC-874C-BC8DAFE44FA2}" srcOrd="2" destOrd="0" presId="urn:microsoft.com/office/officeart/2018/2/layout/IconVerticalSolidList"/>
    <dgm:cxn modelId="{BC211BC1-DC4D-4C6D-A10E-1B54FAED6512}" type="presParOf" srcId="{78D007C8-FDB2-4DDC-874C-BC8DAFE44FA2}" destId="{35424C5E-531E-4541-BF07-D8989CDC6594}" srcOrd="0" destOrd="0" presId="urn:microsoft.com/office/officeart/2018/2/layout/IconVerticalSolidList"/>
    <dgm:cxn modelId="{AA35099B-4229-4B65-BC3A-9AE534DCA091}" type="presParOf" srcId="{78D007C8-FDB2-4DDC-874C-BC8DAFE44FA2}" destId="{D6471ACF-7952-4FDE-9CF6-EAF035B24582}" srcOrd="1" destOrd="0" presId="urn:microsoft.com/office/officeart/2018/2/layout/IconVerticalSolidList"/>
    <dgm:cxn modelId="{FAE803A8-1790-4FD5-8871-9CD77B1DD432}" type="presParOf" srcId="{78D007C8-FDB2-4DDC-874C-BC8DAFE44FA2}" destId="{84D345DD-00F9-417E-88F4-0AD6A44F02D4}" srcOrd="2" destOrd="0" presId="urn:microsoft.com/office/officeart/2018/2/layout/IconVerticalSolidList"/>
    <dgm:cxn modelId="{4327B2A1-5176-4903-A75A-6123EB547DA2}" type="presParOf" srcId="{78D007C8-FDB2-4DDC-874C-BC8DAFE44FA2}" destId="{C73545B4-3D6C-4961-8AB7-C6BD010BC2E0}" srcOrd="3" destOrd="0" presId="urn:microsoft.com/office/officeart/2018/2/layout/IconVerticalSolidList"/>
    <dgm:cxn modelId="{7EC653C0-5B47-49B6-B152-F54473C31A6D}" type="presParOf" srcId="{A24B4C00-DB1B-4A05-A9AC-7025E5D61135}" destId="{2EACCAC9-FD40-4F8E-BCAE-ABD55278A18D}" srcOrd="3" destOrd="0" presId="urn:microsoft.com/office/officeart/2018/2/layout/IconVerticalSolidList"/>
    <dgm:cxn modelId="{20762FA1-0F08-4586-A86F-6CCC0FAE31E8}" type="presParOf" srcId="{A24B4C00-DB1B-4A05-A9AC-7025E5D61135}" destId="{DB5324E8-7FAE-48DF-A21E-EC3C0B47FF6F}" srcOrd="4" destOrd="0" presId="urn:microsoft.com/office/officeart/2018/2/layout/IconVerticalSolidList"/>
    <dgm:cxn modelId="{5A283C37-75DA-4AE3-A833-4349B05802D7}" type="presParOf" srcId="{DB5324E8-7FAE-48DF-A21E-EC3C0B47FF6F}" destId="{81B2A3FF-A5E8-43CA-9B32-5BE1B1501FBF}" srcOrd="0" destOrd="0" presId="urn:microsoft.com/office/officeart/2018/2/layout/IconVerticalSolidList"/>
    <dgm:cxn modelId="{D9CD84C9-F3BE-46F9-BCE9-09BF94502A3C}" type="presParOf" srcId="{DB5324E8-7FAE-48DF-A21E-EC3C0B47FF6F}" destId="{1293209F-1741-40DF-8A6E-CE2410F4D78C}" srcOrd="1" destOrd="0" presId="urn:microsoft.com/office/officeart/2018/2/layout/IconVerticalSolidList"/>
    <dgm:cxn modelId="{5ACEB2E3-8FC0-4C4A-886B-802164B2581B}" type="presParOf" srcId="{DB5324E8-7FAE-48DF-A21E-EC3C0B47FF6F}" destId="{ADCD0528-8036-4572-844A-60C0B65470F1}" srcOrd="2" destOrd="0" presId="urn:microsoft.com/office/officeart/2018/2/layout/IconVerticalSolidList"/>
    <dgm:cxn modelId="{27927707-57C4-4492-BF60-E24B8B6B9199}" type="presParOf" srcId="{DB5324E8-7FAE-48DF-A21E-EC3C0B47FF6F}" destId="{A2EB192F-6277-443D-B097-FCA3F312666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D19306-E786-4D25-9A9A-28F7AEE8512D}">
      <dsp:nvSpPr>
        <dsp:cNvPr id="0" name=""/>
        <dsp:cNvSpPr/>
      </dsp:nvSpPr>
      <dsp:spPr>
        <a:xfrm>
          <a:off x="0" y="505268"/>
          <a:ext cx="4560584" cy="311805"/>
        </a:xfrm>
        <a:prstGeom prst="roundRect">
          <a:avLst/>
        </a:prstGeom>
        <a:solidFill>
          <a:srgbClr val="7030A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 dirty="0"/>
            <a:t>Expectations</a:t>
          </a:r>
          <a:endParaRPr lang="en-US" sz="1300" kern="1200" dirty="0"/>
        </a:p>
      </dsp:txBody>
      <dsp:txXfrm>
        <a:off x="15221" y="520489"/>
        <a:ext cx="4530142" cy="281363"/>
      </dsp:txXfrm>
    </dsp:sp>
    <dsp:sp modelId="{079E10C5-1ACD-4646-8DCD-3CA99637D5FA}">
      <dsp:nvSpPr>
        <dsp:cNvPr id="0" name=""/>
        <dsp:cNvSpPr/>
      </dsp:nvSpPr>
      <dsp:spPr>
        <a:xfrm>
          <a:off x="0" y="854513"/>
          <a:ext cx="4560584" cy="311805"/>
        </a:xfrm>
        <a:prstGeom prst="roundRect">
          <a:avLst/>
        </a:prstGeom>
        <a:solidFill>
          <a:srgbClr val="7030A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Respect and confidentiality</a:t>
          </a:r>
          <a:endParaRPr lang="en-US" sz="1300" kern="1200" dirty="0"/>
        </a:p>
      </dsp:txBody>
      <dsp:txXfrm>
        <a:off x="15221" y="869734"/>
        <a:ext cx="4530142" cy="281363"/>
      </dsp:txXfrm>
    </dsp:sp>
    <dsp:sp modelId="{69B4AFC2-6933-45A1-B63A-F244D5176F97}">
      <dsp:nvSpPr>
        <dsp:cNvPr id="0" name=""/>
        <dsp:cNvSpPr/>
      </dsp:nvSpPr>
      <dsp:spPr>
        <a:xfrm>
          <a:off x="0" y="1203758"/>
          <a:ext cx="4560584" cy="311805"/>
        </a:xfrm>
        <a:prstGeom prst="roundRect">
          <a:avLst/>
        </a:prstGeom>
        <a:solidFill>
          <a:srgbClr val="7030A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Contribution</a:t>
          </a:r>
        </a:p>
      </dsp:txBody>
      <dsp:txXfrm>
        <a:off x="15221" y="1218979"/>
        <a:ext cx="4530142" cy="281363"/>
      </dsp:txXfrm>
    </dsp:sp>
    <dsp:sp modelId="{54D2AC97-BC87-4BAA-A42D-30B66CCCA412}">
      <dsp:nvSpPr>
        <dsp:cNvPr id="0" name=""/>
        <dsp:cNvSpPr/>
      </dsp:nvSpPr>
      <dsp:spPr>
        <a:xfrm>
          <a:off x="0" y="1553003"/>
          <a:ext cx="4560584" cy="311805"/>
        </a:xfrm>
        <a:prstGeom prst="roundRect">
          <a:avLst/>
        </a:prstGeom>
        <a:solidFill>
          <a:srgbClr val="7030A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 dirty="0"/>
            <a:t>What we will learn today:</a:t>
          </a:r>
          <a:endParaRPr lang="en-US" sz="1300" kern="1200" dirty="0"/>
        </a:p>
      </dsp:txBody>
      <dsp:txXfrm>
        <a:off x="15221" y="1568224"/>
        <a:ext cx="4530142" cy="281363"/>
      </dsp:txXfrm>
    </dsp:sp>
    <dsp:sp modelId="{60B0D71E-A601-4730-AB51-4F318899DF8C}">
      <dsp:nvSpPr>
        <dsp:cNvPr id="0" name=""/>
        <dsp:cNvSpPr/>
      </dsp:nvSpPr>
      <dsp:spPr>
        <a:xfrm>
          <a:off x="0" y="1902248"/>
          <a:ext cx="4560584" cy="311805"/>
        </a:xfrm>
        <a:prstGeom prst="roundRect">
          <a:avLst/>
        </a:prstGeom>
        <a:solidFill>
          <a:srgbClr val="7030A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>
              <a:solidFill>
                <a:srgbClr val="FFFFFF"/>
              </a:solidFill>
            </a:rPr>
            <a:t>You will know what the meaning of resilience is.</a:t>
          </a:r>
          <a:endParaRPr lang="en-US" sz="1300" kern="1200" dirty="0"/>
        </a:p>
      </dsp:txBody>
      <dsp:txXfrm>
        <a:off x="15221" y="1917469"/>
        <a:ext cx="4530142" cy="281363"/>
      </dsp:txXfrm>
    </dsp:sp>
    <dsp:sp modelId="{EDCD1C0D-C044-469B-93DE-42EE301960F4}">
      <dsp:nvSpPr>
        <dsp:cNvPr id="0" name=""/>
        <dsp:cNvSpPr/>
      </dsp:nvSpPr>
      <dsp:spPr>
        <a:xfrm>
          <a:off x="0" y="2251493"/>
          <a:ext cx="4560584" cy="311805"/>
        </a:xfrm>
        <a:prstGeom prst="roundRect">
          <a:avLst/>
        </a:prstGeom>
        <a:solidFill>
          <a:srgbClr val="7030A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>
              <a:solidFill>
                <a:srgbClr val="FFFFFF"/>
              </a:solidFill>
            </a:rPr>
            <a:t>You will understand what a feeling of resilience might feel like.</a:t>
          </a:r>
          <a:endParaRPr lang="en-US" sz="1300" kern="1200" dirty="0"/>
        </a:p>
      </dsp:txBody>
      <dsp:txXfrm>
        <a:off x="15221" y="2266714"/>
        <a:ext cx="4530142" cy="281363"/>
      </dsp:txXfrm>
    </dsp:sp>
    <dsp:sp modelId="{39A307C2-BA56-498F-8F8C-2607FBEBBDDE}">
      <dsp:nvSpPr>
        <dsp:cNvPr id="0" name=""/>
        <dsp:cNvSpPr/>
      </dsp:nvSpPr>
      <dsp:spPr>
        <a:xfrm>
          <a:off x="0" y="2600738"/>
          <a:ext cx="4560584" cy="311805"/>
        </a:xfrm>
        <a:prstGeom prst="roundRect">
          <a:avLst/>
        </a:prstGeom>
        <a:solidFill>
          <a:srgbClr val="7030A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>
              <a:solidFill>
                <a:srgbClr val="FFFFFF"/>
              </a:solidFill>
            </a:rPr>
            <a:t>We will also examine what makes us resilient.</a:t>
          </a:r>
          <a:endParaRPr lang="en-US" sz="1300" kern="1200" dirty="0"/>
        </a:p>
      </dsp:txBody>
      <dsp:txXfrm>
        <a:off x="15221" y="2615959"/>
        <a:ext cx="4530142" cy="281363"/>
      </dsp:txXfrm>
    </dsp:sp>
    <dsp:sp modelId="{CCD42B27-A1AB-49C9-B6D1-5C28B522570E}">
      <dsp:nvSpPr>
        <dsp:cNvPr id="0" name=""/>
        <dsp:cNvSpPr/>
      </dsp:nvSpPr>
      <dsp:spPr>
        <a:xfrm>
          <a:off x="0" y="2949983"/>
          <a:ext cx="4560584" cy="311805"/>
        </a:xfrm>
        <a:prstGeom prst="roundRect">
          <a:avLst/>
        </a:prstGeom>
        <a:solidFill>
          <a:srgbClr val="7030A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>
              <a:solidFill>
                <a:srgbClr val="FFFFFF"/>
              </a:solidFill>
            </a:rPr>
            <a:t>Consider how we build resilience.</a:t>
          </a:r>
          <a:endParaRPr lang="en-US" sz="1300" kern="1200" dirty="0"/>
        </a:p>
      </dsp:txBody>
      <dsp:txXfrm>
        <a:off x="15221" y="2965204"/>
        <a:ext cx="4530142" cy="281363"/>
      </dsp:txXfrm>
    </dsp:sp>
    <dsp:sp modelId="{47870EF6-6015-4173-B469-CAEB73071CCF}">
      <dsp:nvSpPr>
        <dsp:cNvPr id="0" name=""/>
        <dsp:cNvSpPr/>
      </dsp:nvSpPr>
      <dsp:spPr>
        <a:xfrm>
          <a:off x="0" y="3299228"/>
          <a:ext cx="4560584" cy="311805"/>
        </a:xfrm>
        <a:prstGeom prst="roundRect">
          <a:avLst/>
        </a:prstGeom>
        <a:solidFill>
          <a:srgbClr val="7030A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>
              <a:solidFill>
                <a:srgbClr val="FFFFFF"/>
              </a:solidFill>
            </a:rPr>
            <a:t>Why is resilience important?</a:t>
          </a:r>
          <a:endParaRPr lang="en-US" sz="1300" kern="1200" dirty="0"/>
        </a:p>
      </dsp:txBody>
      <dsp:txXfrm>
        <a:off x="15221" y="3314449"/>
        <a:ext cx="4530142" cy="2813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A1C352-F68F-48EA-B213-7CEFF40FBE0D}">
      <dsp:nvSpPr>
        <dsp:cNvPr id="0" name=""/>
        <dsp:cNvSpPr/>
      </dsp:nvSpPr>
      <dsp:spPr>
        <a:xfrm>
          <a:off x="0" y="49849"/>
          <a:ext cx="5380382" cy="151530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2DDEA5-FD1C-4CE7-8191-B24CF721149B}">
      <dsp:nvSpPr>
        <dsp:cNvPr id="0" name=""/>
        <dsp:cNvSpPr/>
      </dsp:nvSpPr>
      <dsp:spPr>
        <a:xfrm>
          <a:off x="401208" y="360893"/>
          <a:ext cx="833419" cy="83341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3BD5F5-BFB7-4ECB-85B6-62C351EA9CD2}">
      <dsp:nvSpPr>
        <dsp:cNvPr id="0" name=""/>
        <dsp:cNvSpPr/>
      </dsp:nvSpPr>
      <dsp:spPr>
        <a:xfrm>
          <a:off x="1750180" y="647"/>
          <a:ext cx="3630201" cy="1515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370" tIns="160370" rIns="160370" bIns="16037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Managing stress in CV 19 - </a:t>
          </a:r>
          <a:r>
            <a:rPr lang="en-GB" sz="2500" kern="1200" dirty="0">
              <a:hlinkClick xmlns:r="http://schemas.openxmlformats.org/officeDocument/2006/relationships" r:id="rId3"/>
            </a:rPr>
            <a:t>here</a:t>
          </a:r>
          <a:endParaRPr lang="en-US" sz="2500" kern="1200" dirty="0"/>
        </a:p>
      </dsp:txBody>
      <dsp:txXfrm>
        <a:off x="1750180" y="647"/>
        <a:ext cx="3630201" cy="1515307"/>
      </dsp:txXfrm>
    </dsp:sp>
    <dsp:sp modelId="{35424C5E-531E-4541-BF07-D8989CDC6594}">
      <dsp:nvSpPr>
        <dsp:cNvPr id="0" name=""/>
        <dsp:cNvSpPr/>
      </dsp:nvSpPr>
      <dsp:spPr>
        <a:xfrm>
          <a:off x="0" y="1936832"/>
          <a:ext cx="5380382" cy="151530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rcRect/>
          <a:stretch>
            <a:fillRect t="-213000" b="-213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471ACF-7952-4FDE-9CF6-EAF035B24582}">
      <dsp:nvSpPr>
        <dsp:cNvPr id="0" name=""/>
        <dsp:cNvSpPr/>
      </dsp:nvSpPr>
      <dsp:spPr>
        <a:xfrm>
          <a:off x="458380" y="2235726"/>
          <a:ext cx="833419" cy="83341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3545B4-3D6C-4961-8AB7-C6BD010BC2E0}">
      <dsp:nvSpPr>
        <dsp:cNvPr id="0" name=""/>
        <dsp:cNvSpPr/>
      </dsp:nvSpPr>
      <dsp:spPr>
        <a:xfrm>
          <a:off x="1750180" y="1894782"/>
          <a:ext cx="3630201" cy="1515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370" tIns="160370" rIns="160370" bIns="16037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500" kern="1200" dirty="0"/>
        </a:p>
      </dsp:txBody>
      <dsp:txXfrm>
        <a:off x="1750180" y="1894782"/>
        <a:ext cx="3630201" cy="1515307"/>
      </dsp:txXfrm>
    </dsp:sp>
    <dsp:sp modelId="{81B2A3FF-A5E8-43CA-9B32-5BE1B1501FBF}">
      <dsp:nvSpPr>
        <dsp:cNvPr id="0" name=""/>
        <dsp:cNvSpPr/>
      </dsp:nvSpPr>
      <dsp:spPr>
        <a:xfrm>
          <a:off x="0" y="3789565"/>
          <a:ext cx="5380382" cy="151530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93209F-1741-40DF-8A6E-CE2410F4D78C}">
      <dsp:nvSpPr>
        <dsp:cNvPr id="0" name=""/>
        <dsp:cNvSpPr/>
      </dsp:nvSpPr>
      <dsp:spPr>
        <a:xfrm>
          <a:off x="83137" y="3836198"/>
          <a:ext cx="1583905" cy="1420746"/>
        </a:xfrm>
        <a:prstGeom prst="rect">
          <a:avLst/>
        </a:prstGeom>
        <a:blipFill rotWithShape="1">
          <a:blip xmlns:r="http://schemas.openxmlformats.org/officeDocument/2006/relationships" r:embed="rId7"/>
          <a:srcRect/>
          <a:stretch>
            <a:fillRect l="-24000" r="-24000"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EB192F-6277-443D-B097-FCA3F312666D}">
      <dsp:nvSpPr>
        <dsp:cNvPr id="0" name=""/>
        <dsp:cNvSpPr/>
      </dsp:nvSpPr>
      <dsp:spPr>
        <a:xfrm>
          <a:off x="1750180" y="3788917"/>
          <a:ext cx="3630201" cy="1515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370" tIns="160370" rIns="160370" bIns="16037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500" kern="1200" dirty="0"/>
        </a:p>
      </dsp:txBody>
      <dsp:txXfrm>
        <a:off x="1750180" y="3788917"/>
        <a:ext cx="3630201" cy="15153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D5A280-F596-485B-824C-7E996463BE74}" type="datetimeFigureOut">
              <a:rPr lang="en-GB" smtClean="0"/>
              <a:t>15/02/2021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C80F9A-411E-4F09-844C-6D3B33FC6A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0169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BE6B550A-0599-7A43-B144-6F4F21AC3B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985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3E00DBD9-34EA-1748-B163-03B000D8EE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926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3E00DBD9-34EA-1748-B163-03B000D8EE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Shape, 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6E0C00EA-DB71-E042-9488-B7BD1F1A8B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429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84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marcohealthtech.com/emotion-wheel-app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letschatwellbeing.co.uk/resources_categories/talking-health/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nhs.uk/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8YxqmWEmJTY?feature=oembed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ews and events | Weston College">
            <a:extLst>
              <a:ext uri="{FF2B5EF4-FFF2-40B4-BE49-F238E27FC236}">
                <a16:creationId xmlns:a16="http://schemas.microsoft.com/office/drawing/2014/main" id="{3C06A71C-64D7-4BD5-816B-673D44FFEB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53693" y="1818756"/>
            <a:ext cx="2971800" cy="2971800"/>
          </a:xfrm>
          <a:custGeom>
            <a:avLst/>
            <a:gdLst/>
            <a:ahLst/>
            <a:cxnLst/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5B9476-B4DE-4E38-9888-B517550DEEA0}"/>
              </a:ext>
            </a:extLst>
          </p:cNvPr>
          <p:cNvSpPr txBox="1"/>
          <p:nvPr/>
        </p:nvSpPr>
        <p:spPr>
          <a:xfrm>
            <a:off x="1037229" y="4967785"/>
            <a:ext cx="100311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bg1"/>
                </a:solidFill>
              </a:rPr>
              <a:t>“Life is difficult” ​</a:t>
            </a:r>
          </a:p>
          <a:p>
            <a:pPr algn="ctr"/>
            <a:r>
              <a:rPr lang="en-US" sz="2400" i="1" dirty="0">
                <a:solidFill>
                  <a:schemeClr val="bg1"/>
                </a:solidFill>
              </a:rPr>
              <a:t>by Scott Peck, author of ‘The Road less Travelled</a:t>
            </a:r>
          </a:p>
          <a:p>
            <a:pPr algn="ctr"/>
            <a:endParaRPr lang="en-GB" sz="2400" b="1" dirty="0">
              <a:solidFill>
                <a:schemeClr val="bg1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r>
              <a:rPr lang="en-GB" sz="24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RESILIENCE </a:t>
            </a:r>
            <a:r>
              <a:rPr lang="en-GB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(Level 1 Post-16 learners)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8E20E2-AFB5-48C3-A800-631B71DF57D7}"/>
              </a:ext>
            </a:extLst>
          </p:cNvPr>
          <p:cNvSpPr/>
          <p:nvPr/>
        </p:nvSpPr>
        <p:spPr>
          <a:xfrm>
            <a:off x="695004" y="588322"/>
            <a:ext cx="4448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LET’S CHAT TUTORIAL SERIES</a:t>
            </a:r>
          </a:p>
        </p:txBody>
      </p:sp>
      <p:pic>
        <p:nvPicPr>
          <p:cNvPr id="1026" name="Picture 2" descr="One person helping other person climb up a rock">
            <a:extLst>
              <a:ext uri="{FF2B5EF4-FFF2-40B4-BE49-F238E27FC236}">
                <a16:creationId xmlns:a16="http://schemas.microsoft.com/office/drawing/2014/main" id="{69049F3C-E91E-41F8-9C6A-27D0A6282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695004" y="1818756"/>
            <a:ext cx="3327229" cy="29718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wo hikers cheering on rock in alpine scenery">
            <a:extLst>
              <a:ext uri="{FF2B5EF4-FFF2-40B4-BE49-F238E27FC236}">
                <a16:creationId xmlns:a16="http://schemas.microsoft.com/office/drawing/2014/main" id="{0FF2342F-B59C-4077-84F0-9DC40409A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8191882" y="1818756"/>
            <a:ext cx="3157009" cy="286242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7425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BF3B4D-480B-41EE-8B4A-818BAC8DB4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310" r="-600" b="46852"/>
          <a:stretch/>
        </p:blipFill>
        <p:spPr>
          <a:xfrm>
            <a:off x="1118452" y="1754266"/>
            <a:ext cx="4570848" cy="47055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F121AB-C3E1-404A-903A-D00701E9A1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224" r="1252" b="10012"/>
          <a:stretch/>
        </p:blipFill>
        <p:spPr>
          <a:xfrm>
            <a:off x="6679096" y="1807892"/>
            <a:ext cx="4182361" cy="45983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7F1FF9-724D-4274-89D6-A20B0C5F2EEB}"/>
              </a:ext>
            </a:extLst>
          </p:cNvPr>
          <p:cNvSpPr txBox="1"/>
          <p:nvPr/>
        </p:nvSpPr>
        <p:spPr>
          <a:xfrm>
            <a:off x="4498171" y="141965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What builds our resilience?</a:t>
            </a:r>
            <a:endParaRPr lang="en-GB" sz="2000" b="1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E7F966-1B3F-4B6C-BC5E-B74CB6C1CB20}"/>
              </a:ext>
            </a:extLst>
          </p:cNvPr>
          <p:cNvSpPr txBox="1"/>
          <p:nvPr/>
        </p:nvSpPr>
        <p:spPr>
          <a:xfrm>
            <a:off x="667134" y="542075"/>
            <a:ext cx="1004433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</a:rPr>
              <a:t>What does our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</a:rPr>
              <a:t>Mentimeter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</a:rPr>
              <a:t> say? What particular issues have built your resilience? Why might this be important for us to survive well and become more successful?</a:t>
            </a:r>
          </a:p>
          <a:p>
            <a:pPr>
              <a:defRPr/>
            </a:pPr>
            <a:r>
              <a:rPr lang="en-GB" sz="1600" b="1" dirty="0">
                <a:solidFill>
                  <a:prstClr val="white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</a:rPr>
              <a:t>re there any additional stressors which are not on this list? Can you discuss the causes of what might build the resilience of young people?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600" b="1" dirty="0">
              <a:solidFill>
                <a:prstClr val="white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171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-1611504315">
            <a:hlinkClick r:id="" action="ppaction://media"/>
            <a:extLst>
              <a:ext uri="{FF2B5EF4-FFF2-40B4-BE49-F238E27FC236}">
                <a16:creationId xmlns:a16="http://schemas.microsoft.com/office/drawing/2014/main" id="{06E4D2A2-CE68-48C5-AF39-571F960293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96199" y="81643"/>
            <a:ext cx="4414157" cy="44141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3B8B56-E9F6-412A-ACC9-82352C931B78}"/>
              </a:ext>
            </a:extLst>
          </p:cNvPr>
          <p:cNvSpPr txBox="1"/>
          <p:nvPr/>
        </p:nvSpPr>
        <p:spPr>
          <a:xfrm>
            <a:off x="552450" y="1771650"/>
            <a:ext cx="86344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REAL-LIFE inspiration. </a:t>
            </a:r>
            <a:endParaRPr lang="en-GB" sz="2400" b="1" dirty="0">
              <a:solidFill>
                <a:schemeClr val="bg1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2F0D50-BA58-49B8-A02A-FE6D6B1A3889}"/>
              </a:ext>
            </a:extLst>
          </p:cNvPr>
          <p:cNvSpPr txBox="1"/>
          <p:nvPr/>
        </p:nvSpPr>
        <p:spPr>
          <a:xfrm>
            <a:off x="1419530" y="4518702"/>
            <a:ext cx="814462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7030A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Meet a friend of a staff member.</a:t>
            </a:r>
          </a:p>
          <a:p>
            <a:pPr algn="ctr"/>
            <a:r>
              <a:rPr lang="en-US" sz="2000" dirty="0">
                <a:solidFill>
                  <a:srgbClr val="7030A0"/>
                </a:solidFill>
              </a:rPr>
              <a:t> </a:t>
            </a:r>
          </a:p>
          <a:p>
            <a:pPr algn="ctr"/>
            <a:r>
              <a:rPr lang="en-US" sz="2000" b="1" dirty="0">
                <a:solidFill>
                  <a:srgbClr val="7030A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His name is TOBY, he is an Amputee from Birth, a member of BARB search and rescue, 4x tough </a:t>
            </a:r>
            <a:r>
              <a:rPr lang="en-US" sz="2000" b="1" dirty="0" err="1">
                <a:solidFill>
                  <a:srgbClr val="7030A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Mudder</a:t>
            </a:r>
            <a:r>
              <a:rPr lang="en-US" sz="2000" b="1" dirty="0">
                <a:solidFill>
                  <a:srgbClr val="7030A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and can complete 5k in 30.09 Minutes.</a:t>
            </a:r>
          </a:p>
          <a:p>
            <a:pPr algn="ctr"/>
            <a:endParaRPr lang="en-US" sz="2000" b="1" dirty="0">
              <a:solidFill>
                <a:srgbClr val="7030A0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r>
              <a:rPr lang="en-US" sz="2000" b="1" dirty="0">
                <a:solidFill>
                  <a:srgbClr val="7030A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WATCH THE CLIP</a:t>
            </a:r>
            <a:endParaRPr lang="en-GB" sz="2000" b="1" dirty="0">
              <a:solidFill>
                <a:srgbClr val="7030A0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17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outdoor, road, person&#10;&#10;Description automatically generated">
            <a:extLst>
              <a:ext uri="{FF2B5EF4-FFF2-40B4-BE49-F238E27FC236}">
                <a16:creationId xmlns:a16="http://schemas.microsoft.com/office/drawing/2014/main" id="{DC4E9EF0-8E06-4FC3-9765-7E72765571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8" t="17846" r="4204" b="22382"/>
          <a:stretch/>
        </p:blipFill>
        <p:spPr>
          <a:xfrm>
            <a:off x="8314352" y="48985"/>
            <a:ext cx="3877648" cy="54287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ED0C7E-3E45-4000-8869-89EF48447A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82" t="683" r="5451" b="-1"/>
          <a:stretch/>
        </p:blipFill>
        <p:spPr>
          <a:xfrm>
            <a:off x="5300914" y="1644441"/>
            <a:ext cx="2303290" cy="13076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D85CBF-79C6-407B-BC2A-3234FCEEFF20}"/>
              </a:ext>
            </a:extLst>
          </p:cNvPr>
          <p:cNvSpPr txBox="1"/>
          <p:nvPr/>
        </p:nvSpPr>
        <p:spPr>
          <a:xfrm>
            <a:off x="3311938" y="3251458"/>
            <a:ext cx="521702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15 MINUTES IN BREAK OUT ROOMS</a:t>
            </a:r>
          </a:p>
          <a:p>
            <a:pPr algn="ctr"/>
            <a:endParaRPr lang="en-US" b="1" dirty="0">
              <a:solidFill>
                <a:srgbClr val="7030A0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r>
              <a:rPr lang="en-US" b="1" dirty="0">
                <a:solidFill>
                  <a:srgbClr val="7030A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In your groups discuss the following:</a:t>
            </a:r>
          </a:p>
          <a:p>
            <a:endParaRPr lang="en-US" b="1" dirty="0">
              <a:solidFill>
                <a:srgbClr val="7030A0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7030A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How did the video clip make you feel?</a:t>
            </a:r>
          </a:p>
          <a:p>
            <a:endParaRPr lang="en-US" b="1" dirty="0">
              <a:solidFill>
                <a:srgbClr val="7030A0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7030A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What do you think was going through Toby’s mind when he fought to reach the top of the high wall?</a:t>
            </a:r>
          </a:p>
          <a:p>
            <a:endParaRPr lang="en-US" b="1" dirty="0">
              <a:solidFill>
                <a:srgbClr val="7030A0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7030A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How would you describe Toby’s resilience? </a:t>
            </a:r>
          </a:p>
        </p:txBody>
      </p:sp>
    </p:spTree>
    <p:extLst>
      <p:ext uri="{BB962C8B-B14F-4D97-AF65-F5344CB8AC3E}">
        <p14:creationId xmlns:p14="http://schemas.microsoft.com/office/powerpoint/2010/main" val="19103042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80BAA6-848E-4E4F-9CAF-1B62BF0BF8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57" t="-2847" r="9268"/>
          <a:stretch/>
        </p:blipFill>
        <p:spPr>
          <a:xfrm>
            <a:off x="5795749" y="1457894"/>
            <a:ext cx="5839980" cy="20358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C5CBA2-8A86-42A9-AFD5-9FDFD79EB2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303" t="25120" r="7985" b="14606"/>
          <a:stretch/>
        </p:blipFill>
        <p:spPr>
          <a:xfrm>
            <a:off x="6096000" y="3620939"/>
            <a:ext cx="4566189" cy="29937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2D7A9C-1A1F-441A-A9A1-F1F831E3EB7A}"/>
              </a:ext>
            </a:extLst>
          </p:cNvPr>
          <p:cNvSpPr txBox="1"/>
          <p:nvPr/>
        </p:nvSpPr>
        <p:spPr>
          <a:xfrm>
            <a:off x="290015" y="396232"/>
            <a:ext cx="60937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  <a:cs typeface="+mj-cs"/>
              </a:rPr>
              <a:t>DISCUSSION TIME </a:t>
            </a:r>
            <a:endParaRPr lang="en-GB" sz="4800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ED4396-5C96-4365-AFCF-3DEC2C8E65DC}"/>
              </a:ext>
            </a:extLst>
          </p:cNvPr>
          <p:cNvSpPr txBox="1"/>
          <p:nvPr/>
        </p:nvSpPr>
        <p:spPr>
          <a:xfrm>
            <a:off x="404882" y="1919617"/>
            <a:ext cx="53908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1) CONSIDER your opinions discussed in your groups and share..</a:t>
            </a:r>
          </a:p>
          <a:p>
            <a:r>
              <a:rPr lang="en-US" sz="20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What did you talk about? </a:t>
            </a:r>
            <a:endParaRPr lang="en-GB" sz="2000" b="1" dirty="0">
              <a:solidFill>
                <a:schemeClr val="bg1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BB2047-4697-408F-A570-F260A07C6DBE}"/>
              </a:ext>
            </a:extLst>
          </p:cNvPr>
          <p:cNvSpPr txBox="1"/>
          <p:nvPr/>
        </p:nvSpPr>
        <p:spPr>
          <a:xfrm>
            <a:off x="404881" y="3763083"/>
            <a:ext cx="56262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2) If you do not wish to speak, can you share your points in the team’s chat bar?</a:t>
            </a:r>
            <a:endParaRPr lang="en-GB" sz="2000" b="1" dirty="0">
              <a:solidFill>
                <a:schemeClr val="bg1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18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AB16B7-839B-48BC-ADD0-E1939AABAA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123" r="3" b="13879"/>
          <a:stretch/>
        </p:blipFill>
        <p:spPr>
          <a:xfrm>
            <a:off x="228431" y="2018806"/>
            <a:ext cx="3793472" cy="20105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F4A75C-BD8F-4CAF-A4C5-17E10A9A10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07" r="1" b="5955"/>
          <a:stretch/>
        </p:blipFill>
        <p:spPr>
          <a:xfrm>
            <a:off x="4194315" y="2050154"/>
            <a:ext cx="3797570" cy="2010551"/>
          </a:xfrm>
          <a:prstGeom prst="rect">
            <a:avLst/>
          </a:prstGeom>
        </p:spPr>
      </p:pic>
      <p:pic>
        <p:nvPicPr>
          <p:cNvPr id="4" name="Content Placeholder 9">
            <a:extLst>
              <a:ext uri="{FF2B5EF4-FFF2-40B4-BE49-F238E27FC236}">
                <a16:creationId xmlns:a16="http://schemas.microsoft.com/office/drawing/2014/main" id="{DC4E27E0-BD54-43E9-B4D2-1853472E12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470"/>
          <a:stretch/>
        </p:blipFill>
        <p:spPr>
          <a:xfrm>
            <a:off x="8157033" y="1992531"/>
            <a:ext cx="3797984" cy="2010550"/>
          </a:xfrm>
          <a:prstGeom prst="rect">
            <a:avLst/>
          </a:prstGeom>
        </p:spPr>
      </p:pic>
      <p:pic>
        <p:nvPicPr>
          <p:cNvPr id="5" name="Picture 2" descr="How to Be Happy: 63 Scientifically Proven Ways to Be Happier">
            <a:extLst>
              <a:ext uri="{FF2B5EF4-FFF2-40B4-BE49-F238E27FC236}">
                <a16:creationId xmlns:a16="http://schemas.microsoft.com/office/drawing/2014/main" id="{C0CB98A1-6E37-48CF-B44E-B64459FB19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5" r="-4" b="9491"/>
          <a:stretch/>
        </p:blipFill>
        <p:spPr bwMode="auto">
          <a:xfrm>
            <a:off x="228431" y="4197287"/>
            <a:ext cx="3794760" cy="20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AF799C-7B7D-40DD-9502-32E50261D7F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786" r="1" b="2872"/>
          <a:stretch/>
        </p:blipFill>
        <p:spPr>
          <a:xfrm>
            <a:off x="4197769" y="4174876"/>
            <a:ext cx="3794760" cy="20138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9BC16A-3374-460A-BCD1-8E621A0508A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" b="4105"/>
          <a:stretch/>
        </p:blipFill>
        <p:spPr>
          <a:xfrm>
            <a:off x="8157033" y="4152465"/>
            <a:ext cx="3794760" cy="20105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C00528-3FF7-43B5-A534-D3D856687864}"/>
              </a:ext>
            </a:extLst>
          </p:cNvPr>
          <p:cNvSpPr txBox="1"/>
          <p:nvPr/>
        </p:nvSpPr>
        <p:spPr>
          <a:xfrm>
            <a:off x="323619" y="11320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Ways to build RESILIENCE</a:t>
            </a:r>
            <a:endParaRPr lang="en-GB" b="1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B3049E-018F-4CCA-B114-0F80C8E47DCC}"/>
              </a:ext>
            </a:extLst>
          </p:cNvPr>
          <p:cNvSpPr txBox="1"/>
          <p:nvPr/>
        </p:nvSpPr>
        <p:spPr>
          <a:xfrm>
            <a:off x="5109033" y="132076"/>
            <a:ext cx="5386689" cy="113877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</a:rPr>
              <a:t>Task </a:t>
            </a:r>
            <a:r>
              <a:rPr kumimoji="0" lang="en-GB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</a:rPr>
              <a:t>(5 min)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noProof="0" dirty="0">
              <a:solidFill>
                <a:srgbClr val="7030A0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lvl="0">
              <a:defRPr/>
            </a:pPr>
            <a:r>
              <a:rPr lang="en-GB" dirty="0">
                <a:solidFill>
                  <a:srgbClr val="7030A0"/>
                </a:solidFill>
              </a:rPr>
              <a:t>Consider how could you use the techniques to your advantage to build your resilience?     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C541CE-435A-45E9-89F2-34460D05D9FD}"/>
              </a:ext>
            </a:extLst>
          </p:cNvPr>
          <p:cNvSpPr txBox="1"/>
          <p:nvPr/>
        </p:nvSpPr>
        <p:spPr>
          <a:xfrm>
            <a:off x="323619" y="1077702"/>
            <a:ext cx="60937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</a:rPr>
              <a:t>What does each picture represent?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8AA7E8-7AE2-48CD-A658-77195A15762E}"/>
              </a:ext>
            </a:extLst>
          </p:cNvPr>
          <p:cNvSpPr txBox="1"/>
          <p:nvPr/>
        </p:nvSpPr>
        <p:spPr>
          <a:xfrm>
            <a:off x="323619" y="1600464"/>
            <a:ext cx="115389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</a:rPr>
              <a:t>Exercise		   		     Sleep and rest		                         Talking to someone about challenges</a:t>
            </a:r>
            <a:endParaRPr lang="en-GB" sz="1600" b="1" dirty="0">
              <a:solidFill>
                <a:schemeClr val="bg1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2DEDA2-F14C-4608-A8CA-BA13082097F9}"/>
              </a:ext>
            </a:extLst>
          </p:cNvPr>
          <p:cNvSpPr txBox="1"/>
          <p:nvPr/>
        </p:nvSpPr>
        <p:spPr>
          <a:xfrm>
            <a:off x="323619" y="6250378"/>
            <a:ext cx="117193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</a:rPr>
              <a:t>Doing things that make you happy	             Focusing on your strengths		  Healthy eating/regular meals</a:t>
            </a:r>
          </a:p>
        </p:txBody>
      </p:sp>
    </p:spTree>
    <p:extLst>
      <p:ext uri="{BB962C8B-B14F-4D97-AF65-F5344CB8AC3E}">
        <p14:creationId xmlns:p14="http://schemas.microsoft.com/office/powerpoint/2010/main" val="3718031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DE1524A8-9E09-4DA8-8E86-1B5202A6F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915" y="0"/>
            <a:ext cx="5629275" cy="573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53228A-7D03-47F1-B21B-FD7572D72F14}"/>
              </a:ext>
            </a:extLst>
          </p:cNvPr>
          <p:cNvSpPr txBox="1"/>
          <p:nvPr/>
        </p:nvSpPr>
        <p:spPr>
          <a:xfrm>
            <a:off x="6096000" y="5657671"/>
            <a:ext cx="6096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en-US" sz="1600" b="1" dirty="0">
                <a:latin typeface="Gadugi" panose="020B0502040204020203" pitchFamily="34" charset="0"/>
                <a:ea typeface="Gadugi" panose="020B0502040204020203" pitchFamily="34" charset="0"/>
              </a:rPr>
              <a:t>SELECT AN AREA IN YOUR LIFE WHICH YOU FEEL WOULD HELP YOU BUILD YOUR RESILIENCE? </a:t>
            </a:r>
          </a:p>
          <a:p>
            <a:pPr marL="342900" indent="-342900">
              <a:buAutoNum type="arabicParenR"/>
            </a:pPr>
            <a:r>
              <a:rPr lang="en-US" sz="1600" b="1" dirty="0">
                <a:latin typeface="Gadugi" panose="020B0502040204020203" pitchFamily="34" charset="0"/>
                <a:ea typeface="Gadugi" panose="020B0502040204020203" pitchFamily="34" charset="0"/>
              </a:rPr>
              <a:t>SCALE yourself out of 10 of you feel at the moment. </a:t>
            </a:r>
          </a:p>
          <a:p>
            <a:pPr marL="342900" indent="-342900">
              <a:buAutoNum type="arabicParenR"/>
            </a:pPr>
            <a:r>
              <a:rPr lang="en-US" sz="1600" b="1" dirty="0">
                <a:latin typeface="Gadugi" panose="020B0502040204020203" pitchFamily="34" charset="0"/>
                <a:ea typeface="Gadugi" panose="020B0502040204020203" pitchFamily="34" charset="0"/>
              </a:rPr>
              <a:t>SET yourself a goal within the next 24 hours.  </a:t>
            </a:r>
            <a:endParaRPr lang="en-GB" sz="1600" b="1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9822FD-C91B-4BF4-A27D-23D178E8D48C}"/>
              </a:ext>
            </a:extLst>
          </p:cNvPr>
          <p:cNvSpPr txBox="1"/>
          <p:nvPr/>
        </p:nvSpPr>
        <p:spPr>
          <a:xfrm>
            <a:off x="1576317" y="499853"/>
            <a:ext cx="61005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TO SUPPORT YOUR RESILIENCE.</a:t>
            </a:r>
            <a:br>
              <a:rPr lang="en-US" sz="20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</a:br>
            <a:endParaRPr lang="en-GB" sz="2000" b="1" dirty="0">
              <a:solidFill>
                <a:schemeClr val="bg1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A52B6E-6140-486E-BFAC-040C804CB9AA}"/>
              </a:ext>
            </a:extLst>
          </p:cNvPr>
          <p:cNvSpPr txBox="1"/>
          <p:nvPr/>
        </p:nvSpPr>
        <p:spPr>
          <a:xfrm>
            <a:off x="1265830" y="1073982"/>
            <a:ext cx="36654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IDENTIFY A CHANGE YOU COULD MAKE WITHIN THE NEXT 24 HOURS TO DEVELOP YOUR RESILIENCE?</a:t>
            </a:r>
            <a:endParaRPr lang="en-GB" sz="1600" b="1" dirty="0">
              <a:solidFill>
                <a:schemeClr val="bg1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CE2E3BCA-1BA8-4FA2-9382-C1A1DB391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27" y="2208578"/>
            <a:ext cx="4695872" cy="436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5AC4E9-EB65-4594-9DFC-F5118556BC96}"/>
              </a:ext>
            </a:extLst>
          </p:cNvPr>
          <p:cNvSpPr txBox="1"/>
          <p:nvPr/>
        </p:nvSpPr>
        <p:spPr>
          <a:xfrm>
            <a:off x="237391" y="6467915"/>
            <a:ext cx="6105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800" dirty="0">
                <a:hlinkClick r:id="rId4"/>
              </a:rPr>
              <a:t>https://www.marcohealthtech.com/emotion-wheel-app/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5657122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F2C5EFE-6757-41E8-8711-563E95302FF0}"/>
              </a:ext>
            </a:extLst>
          </p:cNvPr>
          <p:cNvSpPr txBox="1"/>
          <p:nvPr/>
        </p:nvSpPr>
        <p:spPr>
          <a:xfrm>
            <a:off x="762000" y="1797302"/>
            <a:ext cx="60937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Extra Resources</a:t>
            </a:r>
            <a:endParaRPr lang="en-GB" sz="2800" b="1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CEB94B9-DC15-4790-B8AE-2B4DADF3AD7E}"/>
              </a:ext>
            </a:extLst>
          </p:cNvPr>
          <p:cNvSpPr txBox="1">
            <a:spLocks/>
          </p:cNvSpPr>
          <p:nvPr/>
        </p:nvSpPr>
        <p:spPr>
          <a:xfrm>
            <a:off x="762000" y="477079"/>
            <a:ext cx="3567915" cy="168300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BD8C6FED-BD75-42D3-8EC9-B48FCF21F48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9063473"/>
              </p:ext>
            </p:extLst>
          </p:nvPr>
        </p:nvGraphicFramePr>
        <p:xfrm>
          <a:off x="6096000" y="919715"/>
          <a:ext cx="5380382" cy="53048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B4F26C8F-B551-46ED-A530-61E554B26B16}"/>
              </a:ext>
            </a:extLst>
          </p:cNvPr>
          <p:cNvSpPr txBox="1"/>
          <p:nvPr/>
        </p:nvSpPr>
        <p:spPr>
          <a:xfrm>
            <a:off x="8001000" y="4812633"/>
            <a:ext cx="32876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Benefits of Failure - Speech by J. K. Rowling, Author of Harry Potter</a:t>
            </a:r>
          </a:p>
        </p:txBody>
      </p:sp>
    </p:spTree>
    <p:extLst>
      <p:ext uri="{BB962C8B-B14F-4D97-AF65-F5344CB8AC3E}">
        <p14:creationId xmlns:p14="http://schemas.microsoft.com/office/powerpoint/2010/main" val="19872674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FCA1E5-C80E-4C3A-A9B3-3D7A2937BC28}"/>
              </a:ext>
            </a:extLst>
          </p:cNvPr>
          <p:cNvSpPr txBox="1"/>
          <p:nvPr/>
        </p:nvSpPr>
        <p:spPr>
          <a:xfrm>
            <a:off x="2604977" y="1568302"/>
            <a:ext cx="62625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THANK YOU</a:t>
            </a:r>
          </a:p>
          <a:p>
            <a:pPr algn="ctr"/>
            <a:endParaRPr lang="en-GB" sz="2400" b="1" dirty="0">
              <a:solidFill>
                <a:schemeClr val="bg1"/>
              </a:solidFill>
            </a:endParaRPr>
          </a:p>
          <a:p>
            <a:pPr algn="ctr"/>
            <a:r>
              <a:rPr lang="en-GB" sz="2400" b="1" dirty="0">
                <a:solidFill>
                  <a:schemeClr val="bg1"/>
                </a:solidFill>
              </a:rPr>
              <a:t>For further information on this topic including a webinar led by specialist wellbeing practitioners, please visit the Talking Health series of the Let’s Chat website.</a:t>
            </a:r>
          </a:p>
          <a:p>
            <a:pPr algn="ctr"/>
            <a:endParaRPr lang="en-GB" sz="2400" b="1" dirty="0">
              <a:solidFill>
                <a:schemeClr val="bg1"/>
              </a:solidFill>
            </a:endParaRPr>
          </a:p>
          <a:p>
            <a:pPr algn="ctr"/>
            <a:r>
              <a:rPr lang="en-GB" sz="2400" b="1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Let’s Chat Talking Health webinar series</a:t>
            </a:r>
            <a:endParaRPr lang="en-GB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583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D197FFB-829F-43EF-AB39-E23D4DF7B8FC}"/>
              </a:ext>
            </a:extLst>
          </p:cNvPr>
          <p:cNvSpPr/>
          <p:nvPr/>
        </p:nvSpPr>
        <p:spPr>
          <a:xfrm>
            <a:off x="8120743" y="1866750"/>
            <a:ext cx="3891643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b="1" dirty="0">
                <a:solidFill>
                  <a:schemeClr val="bg1">
                    <a:alpha val="6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Tutor Notes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4481E1-DCF7-49D8-B629-0C24317BCB8E}"/>
              </a:ext>
            </a:extLst>
          </p:cNvPr>
          <p:cNvSpPr txBox="1"/>
          <p:nvPr/>
        </p:nvSpPr>
        <p:spPr>
          <a:xfrm>
            <a:off x="7861110" y="2724526"/>
            <a:ext cx="4026089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alpha val="60000"/>
                  </a:schemeClr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</a:rPr>
              <a:t>This session is planned to be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alpha val="60000"/>
                  </a:schemeClr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</a:rPr>
              <a:t>utilised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alpha val="60000"/>
                  </a:schemeClr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</a:rPr>
              <a:t> with your learners as you wish, you may add, change or omit activities or resources. 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alpha val="60000"/>
                </a:schemeClr>
              </a:solidFill>
              <a:effectLst/>
              <a:uLnTx/>
              <a:uFillTx/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alpha val="60000"/>
                  </a:schemeClr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</a:rPr>
              <a:t>Some activities may involve preparation before the session, such as setting up a Microsoft Form or a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alpha val="60000"/>
                  </a:schemeClr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</a:rPr>
              <a:t>Mentimeter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alpha val="60000"/>
                  </a:schemeClr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</a:rPr>
              <a:t> however there will be minimum preparation time. </a:t>
            </a:r>
          </a:p>
        </p:txBody>
      </p:sp>
      <p:graphicFrame>
        <p:nvGraphicFramePr>
          <p:cNvPr id="7" name="Content Placeholder 9">
            <a:extLst>
              <a:ext uri="{FF2B5EF4-FFF2-40B4-BE49-F238E27FC236}">
                <a16:creationId xmlns:a16="http://schemas.microsoft.com/office/drawing/2014/main" id="{7F495A48-47EE-4904-92F9-2F54F41BC20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152145"/>
              </p:ext>
            </p:extLst>
          </p:nvPr>
        </p:nvGraphicFramePr>
        <p:xfrm>
          <a:off x="317294" y="258762"/>
          <a:ext cx="7179767" cy="6340476"/>
        </p:xfrm>
        <a:graphic>
          <a:graphicData uri="http://schemas.openxmlformats.org/drawingml/2006/table">
            <a:tbl>
              <a:tblPr firstRow="1" bandRow="1"/>
              <a:tblGrid>
                <a:gridCol w="1426933">
                  <a:extLst>
                    <a:ext uri="{9D8B030D-6E8A-4147-A177-3AD203B41FA5}">
                      <a16:colId xmlns:a16="http://schemas.microsoft.com/office/drawing/2014/main" val="2564425064"/>
                    </a:ext>
                  </a:extLst>
                </a:gridCol>
                <a:gridCol w="356080">
                  <a:extLst>
                    <a:ext uri="{9D8B030D-6E8A-4147-A177-3AD203B41FA5}">
                      <a16:colId xmlns:a16="http://schemas.microsoft.com/office/drawing/2014/main" val="3575501623"/>
                    </a:ext>
                  </a:extLst>
                </a:gridCol>
                <a:gridCol w="2934447">
                  <a:extLst>
                    <a:ext uri="{9D8B030D-6E8A-4147-A177-3AD203B41FA5}">
                      <a16:colId xmlns:a16="http://schemas.microsoft.com/office/drawing/2014/main" val="3186699371"/>
                    </a:ext>
                  </a:extLst>
                </a:gridCol>
                <a:gridCol w="2462307">
                  <a:extLst>
                    <a:ext uri="{9D8B030D-6E8A-4147-A177-3AD203B41FA5}">
                      <a16:colId xmlns:a16="http://schemas.microsoft.com/office/drawing/2014/main" val="3627748009"/>
                    </a:ext>
                  </a:extLst>
                </a:gridCol>
              </a:tblGrid>
              <a:tr h="202675">
                <a:tc>
                  <a:txBody>
                    <a:bodyPr/>
                    <a:lstStyle/>
                    <a:p>
                      <a:pPr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Slide </a:t>
                      </a:r>
                      <a:r>
                        <a:rPr lang="en-GB" sz="900" b="1" i="0" u="none" strike="noStrike" kern="1200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titleS</a:t>
                      </a:r>
                      <a:endParaRPr lang="en-GB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482" marR="37482" marT="18548" marB="185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Time</a:t>
                      </a:r>
                      <a:endParaRPr lang="en-GB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6" marR="5796" marT="57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i="0" u="none" strike="noStrike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Learner activity</a:t>
                      </a:r>
                      <a:endParaRPr lang="en-GB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482" marR="37482" marT="18548" marB="185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i="0" u="none" strike="noStrike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Teacher guidance</a:t>
                      </a:r>
                      <a:endParaRPr lang="en-GB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482" marR="37482" marT="18548" marB="185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5833583"/>
                  </a:ext>
                </a:extLst>
              </a:tr>
              <a:tr h="739713"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How are you today?</a:t>
                      </a:r>
                      <a:endParaRPr lang="en-GB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Side 4 </a:t>
                      </a:r>
                      <a:endParaRPr lang="en-GB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endParaRPr lang="en-GB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482" marR="37482" marT="18548" marB="185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5 min</a:t>
                      </a:r>
                      <a:endParaRPr lang="en-GB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6" marR="5796" marT="57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Hands up </a:t>
                      </a:r>
                      <a:r>
                        <a:rPr lang="en-GB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activity to establish whether learners experience.</a:t>
                      </a:r>
                    </a:p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Share examples of what has built individual resilience? Has the pandemic played a part in this?</a:t>
                      </a:r>
                      <a:endParaRPr lang="en-GB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482" marR="37482" marT="18548" marB="185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Encourage cameras, if not verbal contribution is praised.</a:t>
                      </a:r>
                      <a:endParaRPr lang="en-GB" sz="900" b="0" i="0" u="none" strike="noStrike" dirty="0">
                        <a:effectLst/>
                        <a:latin typeface="+mn-lt"/>
                      </a:endParaRPr>
                    </a:p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Encourage open dialogue where possible about how resilient learners feel and how they have become resilient?</a:t>
                      </a:r>
                    </a:p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37482" marR="37482" marT="18548" marB="185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4757363"/>
                  </a:ext>
                </a:extLst>
              </a:tr>
              <a:tr h="607030"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What is Resilience? </a:t>
                      </a:r>
                      <a:endParaRPr lang="en-GB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Slides 5 and 6</a:t>
                      </a:r>
                      <a:endParaRPr lang="en-GB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482" marR="37482" marT="18548" marB="185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 min</a:t>
                      </a:r>
                      <a:endParaRPr lang="en-GB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6" marR="5796" marT="57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Learners define what resilience </a:t>
                      </a:r>
                      <a:r>
                        <a:rPr lang="en-GB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is and the purpose on a </a:t>
                      </a:r>
                      <a:r>
                        <a:rPr lang="en-GB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MS Form</a:t>
                      </a:r>
                      <a:r>
                        <a:rPr lang="en-GB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 they also must consider how effectively young people build resilience?</a:t>
                      </a:r>
                      <a:endParaRPr lang="en-GB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Teacher to go through resilience definition and share ideas?</a:t>
                      </a:r>
                      <a:endParaRPr lang="en-GB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482" marR="37482" marT="18548" marB="185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Create Microsoft Form.</a:t>
                      </a:r>
                    </a:p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Image of TOBY FRENCH FROM BURNHAM ON SEA</a:t>
                      </a:r>
                    </a:p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(LATER FEATURED ON SLIDES 12-13)</a:t>
                      </a:r>
                      <a:endParaRPr lang="en-GB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37482" marR="37482" marT="18548" marB="185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772368"/>
                  </a:ext>
                </a:extLst>
              </a:tr>
              <a:tr h="474350"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dirty="0">
                          <a:solidFill>
                            <a:schemeClr val="tx1"/>
                          </a:solidFill>
                        </a:rPr>
                        <a:t>A little more about Resilience.</a:t>
                      </a:r>
                      <a:endParaRPr lang="en-GB" sz="9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Slide 7</a:t>
                      </a:r>
                      <a:endParaRPr lang="en-GB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482" marR="37482" marT="18548" marB="185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 min</a:t>
                      </a:r>
                      <a:endParaRPr lang="en-GB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6" marR="5796" marT="57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Video</a:t>
                      </a:r>
                      <a:endParaRPr lang="en-GB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Learners asked to reflect. Offer opinions.</a:t>
                      </a:r>
                      <a:endParaRPr lang="en-GB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482" marR="37482" marT="18548" marB="185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37482" marR="37482" marT="18548" marB="185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9180573"/>
                  </a:ext>
                </a:extLst>
              </a:tr>
              <a:tr h="341667"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Resilience definition. </a:t>
                      </a:r>
                    </a:p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Slide 8</a:t>
                      </a:r>
                      <a:endParaRPr lang="en-GB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482" marR="37482" marT="18548" marB="185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 min</a:t>
                      </a:r>
                      <a:endParaRPr lang="en-GB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6" marR="5796" marT="57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Learners list 5 things that make them stressed on </a:t>
                      </a:r>
                      <a:r>
                        <a:rPr lang="en-GB" sz="9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Mentimeter</a:t>
                      </a:r>
                      <a:endParaRPr lang="en-GB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482" marR="37482" marT="18548" marB="185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Create </a:t>
                      </a:r>
                      <a:r>
                        <a:rPr lang="en-GB" sz="9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Mentimeter</a:t>
                      </a:r>
                      <a:endParaRPr lang="en-GB" sz="900" b="0" i="0" u="none" strike="noStrike" dirty="0">
                        <a:effectLst/>
                        <a:latin typeface="+mn-lt"/>
                      </a:endParaRPr>
                    </a:p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Show </a:t>
                      </a:r>
                      <a:r>
                        <a:rPr lang="en-GB" sz="9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Mentimeter</a:t>
                      </a:r>
                      <a:r>
                        <a:rPr lang="en-GB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live so learners can see the answers</a:t>
                      </a:r>
                      <a:endParaRPr lang="en-GB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37482" marR="37482" marT="18548" marB="185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8839956"/>
                  </a:ext>
                </a:extLst>
              </a:tr>
              <a:tr h="497298"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What makes you resilient? </a:t>
                      </a:r>
                      <a:endParaRPr lang="en-GB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Slide 9 </a:t>
                      </a:r>
                      <a:endParaRPr lang="en-GB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482" marR="37482" marT="18548" marB="185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 min</a:t>
                      </a:r>
                      <a:endParaRPr lang="en-GB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6" marR="5796" marT="57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Teacher explains slide exploring stressors on young people. Teacher to facilitate discussion and comparison of the results to the </a:t>
                      </a:r>
                      <a:r>
                        <a:rPr lang="en-GB" sz="9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Mentifmeter</a:t>
                      </a:r>
                      <a:r>
                        <a:rPr lang="en-GB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. </a:t>
                      </a:r>
                      <a:endParaRPr lang="en-GB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482" marR="37482" marT="18548" marB="185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Ask learners to reflect on similarities and may also allow learners to understand that others experience more than we know.</a:t>
                      </a:r>
                      <a:endParaRPr lang="en-GB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37482" marR="37482" marT="18548" marB="185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6859022"/>
                  </a:ext>
                </a:extLst>
              </a:tr>
              <a:tr h="474350"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Slide 10</a:t>
                      </a:r>
                    </a:p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Share what and how we can build/Develop our resilience?</a:t>
                      </a:r>
                      <a:endParaRPr lang="en-GB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482" marR="37482" marT="18548" marB="185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 min</a:t>
                      </a:r>
                      <a:endParaRPr lang="en-GB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6" marR="5796" marT="57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lang="en-GB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encourage learners to share their ideas if they wish from the </a:t>
                      </a:r>
                      <a:r>
                        <a:rPr lang="en-GB" sz="9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Mentimeter</a:t>
                      </a:r>
                      <a:r>
                        <a:rPr lang="en-GB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endParaRPr lang="en-GB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482" marR="37482" marT="18548" marB="185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effectLst/>
                          <a:latin typeface="+mn-lt"/>
                        </a:rPr>
                        <a:t>Teacher to encourage learners to contribute and share ideas form </a:t>
                      </a:r>
                      <a:r>
                        <a:rPr lang="en-US" sz="900" b="0" i="0" u="none" strike="noStrike" dirty="0" err="1">
                          <a:effectLst/>
                          <a:latin typeface="+mn-lt"/>
                        </a:rPr>
                        <a:t>Mentimeter</a:t>
                      </a:r>
                      <a:r>
                        <a:rPr lang="en-US" sz="900" b="0" i="0" u="none" strike="noStrike" dirty="0">
                          <a:effectLst/>
                          <a:latin typeface="+mn-lt"/>
                        </a:rPr>
                        <a:t>. </a:t>
                      </a:r>
                      <a:endParaRPr lang="en-GB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37482" marR="37482" marT="18548" marB="185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408914"/>
                  </a:ext>
                </a:extLst>
              </a:tr>
              <a:tr h="784024"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i="0" u="none" strike="noStrike" dirty="0">
                          <a:effectLst/>
                          <a:latin typeface="+mn-lt"/>
                        </a:rPr>
                        <a:t>Real-life inspiration</a:t>
                      </a:r>
                    </a:p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i="0" u="none" strike="noStrike" dirty="0">
                          <a:effectLst/>
                          <a:latin typeface="+mn-lt"/>
                        </a:rPr>
                        <a:t>TOBY FRENCH </a:t>
                      </a:r>
                    </a:p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Slide 11 and 12</a:t>
                      </a:r>
                      <a:endParaRPr lang="en-GB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482" marR="37482" marT="18548" marB="185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 Min</a:t>
                      </a:r>
                    </a:p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10Min</a:t>
                      </a:r>
                      <a:endParaRPr lang="en-GB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6" marR="5796" marT="57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effectLst/>
                          <a:latin typeface="+mn-lt"/>
                        </a:rPr>
                        <a:t>His name is TOBY, he is an Amputee from Birth, a member of BARB search and rescue, 4x tough </a:t>
                      </a:r>
                      <a:r>
                        <a:rPr lang="en-US" sz="900" b="0" i="0" u="none" strike="noStrike" dirty="0" err="1">
                          <a:effectLst/>
                          <a:latin typeface="+mn-lt"/>
                        </a:rPr>
                        <a:t>Mudder</a:t>
                      </a:r>
                      <a:r>
                        <a:rPr lang="en-US" sz="900" b="0" i="0" u="none" strike="noStrike" dirty="0">
                          <a:effectLst/>
                          <a:latin typeface="+mn-lt"/>
                        </a:rPr>
                        <a:t> and can complete 5k in 30.09 Minutes.</a:t>
                      </a:r>
                    </a:p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0" i="0" u="none" strike="noStrike" dirty="0">
                        <a:effectLst/>
                        <a:latin typeface="+mn-lt"/>
                      </a:endParaRPr>
                    </a:p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effectLst/>
                          <a:latin typeface="+mn-lt"/>
                        </a:rPr>
                        <a:t>WATCH THE CLIP… </a:t>
                      </a:r>
                      <a:endParaRPr lang="en-GB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37482" marR="37482" marT="18548" marB="185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Facilitate discussion and share instructions with learners. </a:t>
                      </a:r>
                    </a:p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Facilitate learners into break-out rooms. </a:t>
                      </a:r>
                    </a:p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482" marR="37482" marT="18548" marB="185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3352441"/>
                  </a:ext>
                </a:extLst>
              </a:tr>
              <a:tr h="474350"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Screen time</a:t>
                      </a:r>
                      <a:endParaRPr lang="en-GB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Slide 13</a:t>
                      </a:r>
                      <a:endParaRPr lang="en-GB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482" marR="37482" marT="18548" marB="185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 min</a:t>
                      </a:r>
                      <a:endParaRPr lang="en-GB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6" marR="5796" marT="57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effectLst/>
                          <a:latin typeface="+mn-lt"/>
                        </a:rPr>
                        <a:t>Discussion time. </a:t>
                      </a:r>
                    </a:p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effectLst/>
                          <a:latin typeface="+mn-lt"/>
                        </a:rPr>
                        <a:t>Learners will be encouraged to share ideas raised during the task.</a:t>
                      </a:r>
                      <a:endParaRPr lang="en-GB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37482" marR="37482" marT="18548" marB="185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Teacher to facilitate and encourage learners to share experiences or ideas.</a:t>
                      </a:r>
                    </a:p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Some learners will feel happy to unmute and turn cameras on.</a:t>
                      </a:r>
                      <a:endParaRPr lang="en-GB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482" marR="37482" marT="18548" marB="185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466127"/>
                  </a:ext>
                </a:extLst>
              </a:tr>
              <a:tr h="341667"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Ways to build resilience. </a:t>
                      </a:r>
                    </a:p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Slide 14</a:t>
                      </a:r>
                      <a:endParaRPr lang="en-GB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482" marR="37482" marT="18548" marB="185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 min</a:t>
                      </a:r>
                      <a:endParaRPr lang="en-GB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96" marR="5796" marT="57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effectLst/>
                          <a:latin typeface="+mn-lt"/>
                        </a:rPr>
                        <a:t>Encourage learners to list individual examples of how to develop their resilience. </a:t>
                      </a:r>
                      <a:endParaRPr lang="en-GB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37482" marR="37482" marT="18548" marB="185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482" marR="37482" marT="18548" marB="185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943425"/>
                  </a:ext>
                </a:extLst>
              </a:tr>
              <a:tr h="125776"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effectLst/>
                          <a:latin typeface="+mn-lt"/>
                        </a:rPr>
                        <a:t>Wheel of life.</a:t>
                      </a:r>
                    </a:p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effectLst/>
                          <a:latin typeface="+mn-lt"/>
                        </a:rPr>
                        <a:t>Slide 15</a:t>
                      </a:r>
                      <a:endParaRPr lang="en-GB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37482" marR="37482" marT="18548" marB="185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effectLst/>
                          <a:latin typeface="+mn-lt"/>
                        </a:rPr>
                        <a:t>10 min</a:t>
                      </a:r>
                      <a:endParaRPr lang="en-GB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5796" marR="5796" marT="57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dirty="0">
                          <a:effectLst/>
                          <a:latin typeface="+mn-lt"/>
                        </a:rPr>
                        <a:t>‘Wheel of life’. Learners should identify an area within their life that they could make an action within 24 hours. </a:t>
                      </a:r>
                    </a:p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37482" marR="37482" marT="18548" marB="185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effectLst/>
                          <a:latin typeface="+mn-lt"/>
                        </a:rPr>
                        <a:t>Teacher to share the visual of the Wheel of Life. </a:t>
                      </a:r>
                    </a:p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endParaRPr lang="en-GB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482" marR="37482" marT="18548" marB="185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3577167"/>
                  </a:ext>
                </a:extLst>
              </a:tr>
              <a:tr h="125776"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effectLst/>
                          <a:latin typeface="+mn-lt"/>
                        </a:rPr>
                        <a:t>Resources</a:t>
                      </a:r>
                    </a:p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effectLst/>
                          <a:latin typeface="+mn-lt"/>
                        </a:rPr>
                        <a:t>Slide 16</a:t>
                      </a:r>
                      <a:endParaRPr lang="en-GB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37482" marR="37482" marT="18548" marB="185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effectLst/>
                          <a:latin typeface="+mn-lt"/>
                        </a:rPr>
                        <a:t>3 -4 mins</a:t>
                      </a:r>
                      <a:endParaRPr lang="en-GB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5796" marR="5796" marT="579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effectLst/>
                          <a:latin typeface="+mn-lt"/>
                        </a:rPr>
                        <a:t>Learners can access links which would be of benefit.</a:t>
                      </a:r>
                      <a:endParaRPr lang="en-GB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37482" marR="37482" marT="18548" marB="185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effectLst/>
                          <a:latin typeface="+mn-lt"/>
                        </a:rPr>
                        <a:t>Teachers to encourage learners to access and support.</a:t>
                      </a:r>
                      <a:endParaRPr lang="en-GB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37482" marR="37482" marT="18548" marB="1854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26358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83637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011C99E-BE06-454C-9EFC-397CB52E734B}"/>
              </a:ext>
            </a:extLst>
          </p:cNvPr>
          <p:cNvSpPr txBox="1">
            <a:spLocks/>
          </p:cNvSpPr>
          <p:nvPr/>
        </p:nvSpPr>
        <p:spPr>
          <a:xfrm>
            <a:off x="589560" y="856180"/>
            <a:ext cx="4560584" cy="112806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This session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A36A67D-1D4A-46A3-B7E2-9E85CF13E8B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9438563"/>
              </p:ext>
            </p:extLst>
          </p:nvPr>
        </p:nvGraphicFramePr>
        <p:xfrm>
          <a:off x="243429" y="1984248"/>
          <a:ext cx="4560584" cy="4116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1191E03F-3A6F-4C06-B25F-FE998B79CFC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692" b="-3"/>
          <a:stretch/>
        </p:blipFill>
        <p:spPr>
          <a:xfrm>
            <a:off x="4998697" y="1885518"/>
            <a:ext cx="6949874" cy="401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19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142CB1-45FC-4D6E-AA6E-700A211D8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403" y="673947"/>
            <a:ext cx="5510106" cy="55101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FBBA23-A22D-43DC-9715-424FEAC9FA38}"/>
              </a:ext>
            </a:extLst>
          </p:cNvPr>
          <p:cNvSpPr txBox="1"/>
          <p:nvPr/>
        </p:nvSpPr>
        <p:spPr>
          <a:xfrm>
            <a:off x="6667629" y="1815151"/>
            <a:ext cx="50769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How resilient have you been this week?</a:t>
            </a:r>
            <a:endParaRPr lang="en-GB" sz="2400" b="1" dirty="0">
              <a:solidFill>
                <a:schemeClr val="bg1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713AC6-FBE5-4940-B6B1-CC08809D9920}"/>
              </a:ext>
            </a:extLst>
          </p:cNvPr>
          <p:cNvSpPr txBox="1"/>
          <p:nvPr/>
        </p:nvSpPr>
        <p:spPr>
          <a:xfrm>
            <a:off x="6667629" y="2921168"/>
            <a:ext cx="450376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Can you share one example in the group chat or un-mute your mics and share your experience? </a:t>
            </a:r>
            <a:endParaRPr lang="en-GB" sz="2000" b="1" dirty="0">
              <a:solidFill>
                <a:schemeClr val="bg1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609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258F89-ECDC-4C53-B833-765293602F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r="-1" b="-1"/>
          <a:stretch/>
        </p:blipFill>
        <p:spPr>
          <a:xfrm>
            <a:off x="1807001" y="299356"/>
            <a:ext cx="8577998" cy="6345492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984DBD-AE1C-4410-840E-B35596F82F3B}"/>
              </a:ext>
            </a:extLst>
          </p:cNvPr>
          <p:cNvSpPr txBox="1"/>
          <p:nvPr/>
        </p:nvSpPr>
        <p:spPr>
          <a:xfrm>
            <a:off x="2879678" y="1050878"/>
            <a:ext cx="58548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What is Resilience?</a:t>
            </a:r>
            <a:endParaRPr lang="en-GB" sz="4000" b="1" dirty="0">
              <a:solidFill>
                <a:schemeClr val="bg1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683FB8-AD92-4A9D-A6E3-F07EBF34AAC4}"/>
              </a:ext>
            </a:extLst>
          </p:cNvPr>
          <p:cNvSpPr txBox="1"/>
          <p:nvPr/>
        </p:nvSpPr>
        <p:spPr>
          <a:xfrm rot="10800000" flipV="1">
            <a:off x="2879678" y="2140924"/>
            <a:ext cx="4541294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On a Microsoft Form answer:</a:t>
            </a:r>
          </a:p>
          <a:p>
            <a:pPr marL="0" indent="0">
              <a:buNone/>
            </a:pPr>
            <a:endParaRPr lang="en-US" sz="3200" dirty="0">
              <a:solidFill>
                <a:schemeClr val="bg1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What is Resilience?</a:t>
            </a:r>
          </a:p>
          <a:p>
            <a:pPr marL="0" indent="0">
              <a:buNone/>
            </a:pPr>
            <a:endParaRPr lang="en-US" sz="2000" b="1" dirty="0">
              <a:solidFill>
                <a:schemeClr val="bg1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What helps somebody become resilient?</a:t>
            </a:r>
          </a:p>
        </p:txBody>
      </p:sp>
    </p:spTree>
    <p:extLst>
      <p:ext uri="{BB962C8B-B14F-4D97-AF65-F5344CB8AC3E}">
        <p14:creationId xmlns:p14="http://schemas.microsoft.com/office/powerpoint/2010/main" val="14660737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4C67C14-E690-4D51-976F-663C19ADC7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" r="1519" b="-2"/>
          <a:stretch/>
        </p:blipFill>
        <p:spPr bwMode="auto">
          <a:xfrm>
            <a:off x="7909236" y="125186"/>
            <a:ext cx="4184793" cy="4348652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EC999F-BCD0-48C3-914F-84CE765EA3B8}"/>
              </a:ext>
            </a:extLst>
          </p:cNvPr>
          <p:cNvSpPr txBox="1"/>
          <p:nvPr/>
        </p:nvSpPr>
        <p:spPr>
          <a:xfrm>
            <a:off x="2706395" y="4421874"/>
            <a:ext cx="7870912" cy="48722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solidFill>
                  <a:srgbClr val="7030A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The first aspect of a resilience approach is understanding what makes us vulnerable to stress.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solidFill>
                  <a:srgbClr val="7030A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solidFill>
                  <a:srgbClr val="7030A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Research has highlighted key factors that can increase our risk of stress and negatively impact our resilience.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b="1" dirty="0">
              <a:solidFill>
                <a:srgbClr val="7030A0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030A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https://people.nhs.uk/</a:t>
            </a:r>
            <a:endParaRPr lang="en-US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93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9" title="Building Resilience">
            <a:hlinkClick r:id="" action="ppaction://media"/>
            <a:extLst>
              <a:ext uri="{FF2B5EF4-FFF2-40B4-BE49-F238E27FC236}">
                <a16:creationId xmlns:a16="http://schemas.microsoft.com/office/drawing/2014/main" id="{578F76A4-923A-4BBB-9D55-3109E71C80F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686027" y="2204357"/>
            <a:ext cx="7334050" cy="41437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6EBE76-331D-4253-B987-3D5D235F1670}"/>
              </a:ext>
            </a:extLst>
          </p:cNvPr>
          <p:cNvSpPr txBox="1"/>
          <p:nvPr/>
        </p:nvSpPr>
        <p:spPr>
          <a:xfrm>
            <a:off x="327402" y="2129101"/>
            <a:ext cx="40867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 little more about Resilience</a:t>
            </a:r>
          </a:p>
        </p:txBody>
      </p:sp>
    </p:spTree>
    <p:extLst>
      <p:ext uri="{BB962C8B-B14F-4D97-AF65-F5344CB8AC3E}">
        <p14:creationId xmlns:p14="http://schemas.microsoft.com/office/powerpoint/2010/main" val="164889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2AB17B-ADF2-40C1-9768-2140E39961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6615" r="21727" b="-1"/>
          <a:stretch/>
        </p:blipFill>
        <p:spPr>
          <a:xfrm>
            <a:off x="0" y="781050"/>
            <a:ext cx="5127521" cy="5372099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DB9C94-8056-4854-A205-47ADB8E08100}"/>
              </a:ext>
            </a:extLst>
          </p:cNvPr>
          <p:cNvSpPr txBox="1"/>
          <p:nvPr/>
        </p:nvSpPr>
        <p:spPr>
          <a:xfrm>
            <a:off x="5663820" y="3028652"/>
            <a:ext cx="5854889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“Resilience is the capacity to recover quickly from difficulties and tough situations.”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b="1" i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Or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b="1" i="1" dirty="0">
              <a:solidFill>
                <a:schemeClr val="bg1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Resilience is “the ability of a substance or object to spring back into shape; elasticity.”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CD2919-6948-4A63-BCAC-874B83B88E7E}"/>
              </a:ext>
            </a:extLst>
          </p:cNvPr>
          <p:cNvSpPr txBox="1"/>
          <p:nvPr/>
        </p:nvSpPr>
        <p:spPr>
          <a:xfrm flipH="1">
            <a:off x="7506269" y="2198133"/>
            <a:ext cx="21699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DEFINTION</a:t>
            </a:r>
            <a:endParaRPr lang="en-GB" sz="2400" b="1" dirty="0">
              <a:solidFill>
                <a:schemeClr val="bg1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937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430D68-787A-4E67-90B0-4C4F04C16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024" y="1316361"/>
            <a:ext cx="5094465" cy="42252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C7870A-2B03-4AD3-B4B7-3B5400299710}"/>
              </a:ext>
            </a:extLst>
          </p:cNvPr>
          <p:cNvSpPr txBox="1"/>
          <p:nvPr/>
        </p:nvSpPr>
        <p:spPr>
          <a:xfrm>
            <a:off x="6077803" y="1657770"/>
            <a:ext cx="565017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What makes you become more resilient?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D969AE-E467-486F-89CB-63A75223D3CA}"/>
              </a:ext>
            </a:extLst>
          </p:cNvPr>
          <p:cNvSpPr txBox="1"/>
          <p:nvPr/>
        </p:nvSpPr>
        <p:spPr>
          <a:xfrm>
            <a:off x="6096000" y="2912166"/>
            <a:ext cx="4831307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Make a list of the things that make you stronger?</a:t>
            </a:r>
          </a:p>
          <a:p>
            <a:endParaRPr lang="en-GB" sz="2400" b="1" dirty="0">
              <a:solidFill>
                <a:schemeClr val="bg1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On the </a:t>
            </a:r>
            <a:r>
              <a:rPr lang="en-GB" sz="2400" b="1" dirty="0" err="1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Mentimeter</a:t>
            </a:r>
            <a:r>
              <a:rPr lang="en-GB" sz="24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list 3 examples of what has made you resilient (no one will be able to see which response is yours).</a:t>
            </a:r>
          </a:p>
          <a:p>
            <a:endParaRPr lang="en-GB" b="1" dirty="0">
              <a:solidFill>
                <a:schemeClr val="bg1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4713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1187</Words>
  <Application>Microsoft Office PowerPoint</Application>
  <PresentationFormat>Widescreen</PresentationFormat>
  <Paragraphs>168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Gadugi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Claire Sansum</dc:creator>
  <cp:lastModifiedBy>Benjamin Knocks</cp:lastModifiedBy>
  <cp:revision>31</cp:revision>
  <dcterms:created xsi:type="dcterms:W3CDTF">2021-02-03T11:54:17Z</dcterms:created>
  <dcterms:modified xsi:type="dcterms:W3CDTF">2021-02-15T09:31:25Z</dcterms:modified>
</cp:coreProperties>
</file>