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9" r:id="rId4"/>
    <p:sldId id="288" r:id="rId5"/>
    <p:sldId id="287" r:id="rId6"/>
    <p:sldId id="308" r:id="rId7"/>
    <p:sldId id="273" r:id="rId8"/>
    <p:sldId id="289" r:id="rId9"/>
    <p:sldId id="309" r:id="rId10"/>
    <p:sldId id="275" r:id="rId11"/>
    <p:sldId id="303" r:id="rId12"/>
    <p:sldId id="310" r:id="rId13"/>
    <p:sldId id="284" r:id="rId14"/>
    <p:sldId id="271" r:id="rId15"/>
    <p:sldId id="311" r:id="rId16"/>
    <p:sldId id="283" r:id="rId17"/>
    <p:sldId id="305" r:id="rId18"/>
    <p:sldId id="306" r:id="rId19"/>
    <p:sldId id="312" r:id="rId20"/>
    <p:sldId id="3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Travers" initials="AT" lastIdx="1" clrIdx="0">
    <p:extLst>
      <p:ext uri="{19B8F6BF-5375-455C-9EA6-DF929625EA0E}">
        <p15:presenceInfo xmlns:p15="http://schemas.microsoft.com/office/powerpoint/2012/main" userId="S::antonia.travers@weston.ac.uk::9826cabc-600b-46aa-8bee-78a6a9a075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2"/>
    <p:restoredTop sz="94694"/>
  </p:normalViewPr>
  <p:slideViewPr>
    <p:cSldViewPr snapToGrid="0" snapToObjects="1">
      <p:cViewPr varScale="1">
        <p:scale>
          <a:sx n="88" d="100"/>
          <a:sy n="88" d="100"/>
        </p:scale>
        <p:origin x="6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43C46-9066-4848-AAD4-E263D9B0EF9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B5B0D6-8284-4B53-B49F-CDA939E8603D}">
      <dgm:prSet/>
      <dgm:spPr/>
      <dgm:t>
        <a:bodyPr/>
        <a:lstStyle/>
        <a:p>
          <a:pPr>
            <a:lnSpc>
              <a:spcPct val="100000"/>
            </a:lnSpc>
          </a:pPr>
          <a:r>
            <a:rPr lang="en-GB" b="0" i="0" dirty="0" err="1"/>
            <a:t>TalkLife</a:t>
          </a:r>
          <a:r>
            <a:rPr lang="en-GB" b="0" i="0" dirty="0"/>
            <a:t> is a peer support platform and is designed to be a safe space. At </a:t>
          </a:r>
          <a:r>
            <a:rPr lang="en-GB" b="0" i="0" dirty="0" err="1"/>
            <a:t>TalkLife</a:t>
          </a:r>
          <a:r>
            <a:rPr lang="en-GB" b="0" i="0" dirty="0"/>
            <a:t> you can find someone to talk to about the struggles you share.</a:t>
          </a:r>
          <a:endParaRPr lang="en-US" dirty="0"/>
        </a:p>
      </dgm:t>
    </dgm:pt>
    <dgm:pt modelId="{329AD12D-697B-4E45-AF0D-CCA0EA460244}" type="parTrans" cxnId="{EF99E371-635D-4B61-A2D7-DBEA744EE7FB}">
      <dgm:prSet/>
      <dgm:spPr/>
      <dgm:t>
        <a:bodyPr/>
        <a:lstStyle/>
        <a:p>
          <a:endParaRPr lang="en-US"/>
        </a:p>
      </dgm:t>
    </dgm:pt>
    <dgm:pt modelId="{FB7E2940-2AA5-4311-99AD-CAC4AB8A316A}" type="sibTrans" cxnId="{EF99E371-635D-4B61-A2D7-DBEA744EE7FB}">
      <dgm:prSet/>
      <dgm:spPr/>
      <dgm:t>
        <a:bodyPr/>
        <a:lstStyle/>
        <a:p>
          <a:endParaRPr lang="en-US"/>
        </a:p>
      </dgm:t>
    </dgm:pt>
    <dgm:pt modelId="{4E7C9AFA-989A-4F04-BA06-16DC9A4920C6}">
      <dgm:prSet/>
      <dgm:spPr/>
      <dgm:t>
        <a:bodyPr/>
        <a:lstStyle/>
        <a:p>
          <a:pPr>
            <a:lnSpc>
              <a:spcPct val="100000"/>
            </a:lnSpc>
          </a:pPr>
          <a:r>
            <a:rPr lang="en-GB" b="0" i="0" dirty="0"/>
            <a:t>The app works like a directory for local groups and events listings, whether you’re looking for a new football team or want to talk about arts and crafts with like-minded individuals.</a:t>
          </a:r>
          <a:endParaRPr lang="en-US" dirty="0"/>
        </a:p>
      </dgm:t>
    </dgm:pt>
    <dgm:pt modelId="{E84AEAB4-2552-4959-9AE9-5579F2E82969}" type="parTrans" cxnId="{CB0905DA-F058-4B7A-91C4-82F35DD4BF1C}">
      <dgm:prSet/>
      <dgm:spPr/>
      <dgm:t>
        <a:bodyPr/>
        <a:lstStyle/>
        <a:p>
          <a:endParaRPr lang="en-US"/>
        </a:p>
      </dgm:t>
    </dgm:pt>
    <dgm:pt modelId="{064294B0-A998-478C-8576-C80E60E51990}" type="sibTrans" cxnId="{CB0905DA-F058-4B7A-91C4-82F35DD4BF1C}">
      <dgm:prSet/>
      <dgm:spPr/>
      <dgm:t>
        <a:bodyPr/>
        <a:lstStyle/>
        <a:p>
          <a:endParaRPr lang="en-US"/>
        </a:p>
      </dgm:t>
    </dgm:pt>
    <dgm:pt modelId="{57FA7FC1-2EEC-4BAE-BE25-4930FECF8985}">
      <dgm:prSet/>
      <dgm:spPr/>
      <dgm:t>
        <a:bodyPr/>
        <a:lstStyle/>
        <a:p>
          <a:pPr>
            <a:lnSpc>
              <a:spcPct val="100000"/>
            </a:lnSpc>
            <a:buClrTx/>
            <a:buSzTx/>
            <a:buFontTx/>
            <a:buNone/>
          </a:pPr>
          <a:r>
            <a:rPr lang="en-GB" b="0" i="0" dirty="0"/>
            <a:t>This app is built around cognitive behavioural therapy games to boost your mood and wellbeing. The app has been developed by scientists to help you take control of any negative feelings and give you the confidence to meet others.</a:t>
          </a:r>
          <a:endParaRPr lang="en-GB" dirty="0"/>
        </a:p>
      </dgm:t>
    </dgm:pt>
    <dgm:pt modelId="{D41FE7F6-2A90-4D7D-A900-8D8E342F2C9A}" type="parTrans" cxnId="{99AE0AC1-2420-4B4C-8F12-0FFE53FEDA5A}">
      <dgm:prSet/>
      <dgm:spPr/>
      <dgm:t>
        <a:bodyPr/>
        <a:lstStyle/>
        <a:p>
          <a:endParaRPr lang="en-GB"/>
        </a:p>
      </dgm:t>
    </dgm:pt>
    <dgm:pt modelId="{E91C576A-FA96-4BE0-AE0B-4387A677DD54}" type="sibTrans" cxnId="{99AE0AC1-2420-4B4C-8F12-0FFE53FEDA5A}">
      <dgm:prSet/>
      <dgm:spPr/>
      <dgm:t>
        <a:bodyPr/>
        <a:lstStyle/>
        <a:p>
          <a:endParaRPr lang="en-GB"/>
        </a:p>
      </dgm:t>
    </dgm:pt>
    <dgm:pt modelId="{C7D8CD84-4045-43C8-B863-1912CEA060BB}">
      <dgm:prSet/>
      <dgm:spPr/>
      <dgm:t>
        <a:bodyPr/>
        <a:lstStyle/>
        <a:p>
          <a:pPr>
            <a:lnSpc>
              <a:spcPct val="100000"/>
            </a:lnSpc>
          </a:pPr>
          <a:r>
            <a:rPr lang="en-GB" b="0" i="0" dirty="0"/>
            <a:t>A personal trainer for your mind, the app uses AI to help you understand your emotions. You can track your moods and keep a feelings diary</a:t>
          </a:r>
          <a:endParaRPr lang="en-GB" dirty="0"/>
        </a:p>
      </dgm:t>
    </dgm:pt>
    <dgm:pt modelId="{1254F2B9-FC4A-4D5F-87F5-770B007060F0}" type="parTrans" cxnId="{BC3C151B-B4F6-4643-8D33-7F66749D4E8F}">
      <dgm:prSet/>
      <dgm:spPr/>
      <dgm:t>
        <a:bodyPr/>
        <a:lstStyle/>
        <a:p>
          <a:endParaRPr lang="en-GB"/>
        </a:p>
      </dgm:t>
    </dgm:pt>
    <dgm:pt modelId="{29546959-BEEC-4C17-A346-F5283A835006}" type="sibTrans" cxnId="{BC3C151B-B4F6-4643-8D33-7F66749D4E8F}">
      <dgm:prSet/>
      <dgm:spPr/>
      <dgm:t>
        <a:bodyPr/>
        <a:lstStyle/>
        <a:p>
          <a:endParaRPr lang="en-GB"/>
        </a:p>
      </dgm:t>
    </dgm:pt>
    <dgm:pt modelId="{A24B4C00-DB1B-4A05-A9AC-7025E5D61135}" type="pres">
      <dgm:prSet presAssocID="{51243C46-9066-4848-AAD4-E263D9B0EF97}" presName="root" presStyleCnt="0">
        <dgm:presLayoutVars>
          <dgm:dir/>
          <dgm:resizeHandles val="exact"/>
        </dgm:presLayoutVars>
      </dgm:prSet>
      <dgm:spPr/>
    </dgm:pt>
    <dgm:pt modelId="{92676141-9864-4823-90A6-A1A3589BE017}" type="pres">
      <dgm:prSet presAssocID="{89B5B0D6-8284-4B53-B49F-CDA939E8603D}" presName="compNode" presStyleCnt="0"/>
      <dgm:spPr/>
    </dgm:pt>
    <dgm:pt modelId="{C1F23B4B-A3F7-4AA5-9AC8-3CC24E359351}" type="pres">
      <dgm:prSet presAssocID="{89B5B0D6-8284-4B53-B49F-CDA939E8603D}" presName="bgRect" presStyleLbl="bgShp" presStyleIdx="0" presStyleCnt="4" custLinFactNeighborX="174"/>
      <dgm:spPr/>
    </dgm:pt>
    <dgm:pt modelId="{7FD40C5C-E537-4D53-85A7-E0E032228FD9}" type="pres">
      <dgm:prSet presAssocID="{89B5B0D6-8284-4B53-B49F-CDA939E8603D}" presName="iconRect" presStyleLbl="node1" presStyleIdx="0" presStyleCnt="4"/>
      <dgm:spPr>
        <a:ln>
          <a:noFill/>
        </a:ln>
      </dgm:spPr>
    </dgm:pt>
    <dgm:pt modelId="{232A44F6-D716-469A-AEF8-F1DB065BBD70}" type="pres">
      <dgm:prSet presAssocID="{89B5B0D6-8284-4B53-B49F-CDA939E8603D}" presName="spaceRect" presStyleCnt="0"/>
      <dgm:spPr/>
    </dgm:pt>
    <dgm:pt modelId="{9EE6C9E1-DA5E-4F04-8565-92F5B3EF0DB2}" type="pres">
      <dgm:prSet presAssocID="{89B5B0D6-8284-4B53-B49F-CDA939E8603D}" presName="parTx" presStyleLbl="revTx" presStyleIdx="0" presStyleCnt="4">
        <dgm:presLayoutVars>
          <dgm:chMax val="0"/>
          <dgm:chPref val="0"/>
        </dgm:presLayoutVars>
      </dgm:prSet>
      <dgm:spPr/>
    </dgm:pt>
    <dgm:pt modelId="{3DAE35A8-F148-4C3E-8D59-7024770FF7FF}" type="pres">
      <dgm:prSet presAssocID="{FB7E2940-2AA5-4311-99AD-CAC4AB8A316A}" presName="sibTrans" presStyleCnt="0"/>
      <dgm:spPr/>
    </dgm:pt>
    <dgm:pt modelId="{406CB915-970B-4DDC-9543-2C387AC277DC}" type="pres">
      <dgm:prSet presAssocID="{4E7C9AFA-989A-4F04-BA06-16DC9A4920C6}" presName="compNode" presStyleCnt="0"/>
      <dgm:spPr/>
    </dgm:pt>
    <dgm:pt modelId="{07A1C352-F68F-48EA-B213-7CEFF40FBE0D}" type="pres">
      <dgm:prSet presAssocID="{4E7C9AFA-989A-4F04-BA06-16DC9A4920C6}" presName="bgRect" presStyleLbl="bgShp" presStyleIdx="1" presStyleCnt="4"/>
      <dgm:spPr/>
    </dgm:pt>
    <dgm:pt modelId="{BB2DDEA5-FD1C-4CE7-8191-B24CF721149B}" type="pres">
      <dgm:prSet presAssocID="{4E7C9AFA-989A-4F04-BA06-16DC9A4920C6}" presName="iconRect" presStyleLbl="node1" presStyleIdx="1" presStyleCnt="4"/>
      <dgm:spPr>
        <a:ln>
          <a:noFill/>
        </a:ln>
      </dgm:spPr>
    </dgm:pt>
    <dgm:pt modelId="{2F7ABB8B-EDAD-41AE-BA19-EEC65175290A}" type="pres">
      <dgm:prSet presAssocID="{4E7C9AFA-989A-4F04-BA06-16DC9A4920C6}" presName="spaceRect" presStyleCnt="0"/>
      <dgm:spPr/>
    </dgm:pt>
    <dgm:pt modelId="{BB3BD5F5-BFB7-4ECB-85B6-62C351EA9CD2}" type="pres">
      <dgm:prSet presAssocID="{4E7C9AFA-989A-4F04-BA06-16DC9A4920C6}" presName="parTx" presStyleLbl="revTx" presStyleIdx="1" presStyleCnt="4" custScaleX="93733" custLinFactNeighborX="6477" custLinFactNeighborY="-424">
        <dgm:presLayoutVars>
          <dgm:chMax val="0"/>
          <dgm:chPref val="0"/>
        </dgm:presLayoutVars>
      </dgm:prSet>
      <dgm:spPr/>
    </dgm:pt>
    <dgm:pt modelId="{CCC73948-0F91-4C8B-A598-562AC2350F2C}" type="pres">
      <dgm:prSet presAssocID="{064294B0-A998-478C-8576-C80E60E51990}" presName="sibTrans" presStyleCnt="0"/>
      <dgm:spPr/>
    </dgm:pt>
    <dgm:pt modelId="{78D007C8-FDB2-4DDC-874C-BC8DAFE44FA2}" type="pres">
      <dgm:prSet presAssocID="{C7D8CD84-4045-43C8-B863-1912CEA060BB}" presName="compNode" presStyleCnt="0"/>
      <dgm:spPr/>
    </dgm:pt>
    <dgm:pt modelId="{35424C5E-531E-4541-BF07-D8989CDC6594}" type="pres">
      <dgm:prSet presAssocID="{C7D8CD84-4045-43C8-B863-1912CEA060BB}" presName="bgRect" presStyleLbl="bgShp" presStyleIdx="2" presStyleCnt="4"/>
      <dgm:spPr/>
    </dgm:pt>
    <dgm:pt modelId="{D6471ACF-7952-4FDE-9CF6-EAF035B24582}" type="pres">
      <dgm:prSet presAssocID="{C7D8CD84-4045-43C8-B863-1912CEA060BB}" presName="iconRect" presStyleLbl="node1" presStyleIdx="2" presStyleCnt="4" custLinFactNeighborX="2882"/>
      <dgm:spPr/>
    </dgm:pt>
    <dgm:pt modelId="{84D345DD-00F9-417E-88F4-0AD6A44F02D4}" type="pres">
      <dgm:prSet presAssocID="{C7D8CD84-4045-43C8-B863-1912CEA060BB}" presName="spaceRect" presStyleCnt="0"/>
      <dgm:spPr/>
    </dgm:pt>
    <dgm:pt modelId="{C73545B4-3D6C-4961-8AB7-C6BD010BC2E0}" type="pres">
      <dgm:prSet presAssocID="{C7D8CD84-4045-43C8-B863-1912CEA060BB}" presName="parTx" presStyleLbl="revTx" presStyleIdx="2" presStyleCnt="4" custScaleX="87947">
        <dgm:presLayoutVars>
          <dgm:chMax val="0"/>
          <dgm:chPref val="0"/>
        </dgm:presLayoutVars>
      </dgm:prSet>
      <dgm:spPr/>
    </dgm:pt>
    <dgm:pt modelId="{2EACCAC9-FD40-4F8E-BCAE-ABD55278A18D}" type="pres">
      <dgm:prSet presAssocID="{29546959-BEEC-4C17-A346-F5283A835006}" presName="sibTrans" presStyleCnt="0"/>
      <dgm:spPr/>
    </dgm:pt>
    <dgm:pt modelId="{DB5324E8-7FAE-48DF-A21E-EC3C0B47FF6F}" type="pres">
      <dgm:prSet presAssocID="{57FA7FC1-2EEC-4BAE-BE25-4930FECF8985}" presName="compNode" presStyleCnt="0"/>
      <dgm:spPr/>
    </dgm:pt>
    <dgm:pt modelId="{81B2A3FF-A5E8-43CA-9B32-5BE1B1501FBF}" type="pres">
      <dgm:prSet presAssocID="{57FA7FC1-2EEC-4BAE-BE25-4930FECF8985}" presName="bgRect" presStyleLbl="bgShp" presStyleIdx="3" presStyleCnt="4" custLinFactNeighborX="2485" custLinFactNeighborY="-1892"/>
      <dgm:spPr/>
    </dgm:pt>
    <dgm:pt modelId="{1293209F-1741-40DF-8A6E-CE2410F4D78C}" type="pres">
      <dgm:prSet presAssocID="{57FA7FC1-2EEC-4BAE-BE25-4930FECF8985}" presName="iconRect" presStyleLbl="node1" presStyleIdx="3" presStyleCnt="4"/>
      <dgm:spPr/>
    </dgm:pt>
    <dgm:pt modelId="{ADCD0528-8036-4572-844A-60C0B65470F1}" type="pres">
      <dgm:prSet presAssocID="{57FA7FC1-2EEC-4BAE-BE25-4930FECF8985}" presName="spaceRect" presStyleCnt="0"/>
      <dgm:spPr/>
    </dgm:pt>
    <dgm:pt modelId="{A2EB192F-6277-443D-B097-FCA3F312666D}" type="pres">
      <dgm:prSet presAssocID="{57FA7FC1-2EEC-4BAE-BE25-4930FECF8985}" presName="parTx" presStyleLbl="revTx" presStyleIdx="3" presStyleCnt="4" custScaleX="100000" custLinFactNeighborX="8527" custLinFactNeighborY="-2023">
        <dgm:presLayoutVars>
          <dgm:chMax val="0"/>
          <dgm:chPref val="0"/>
        </dgm:presLayoutVars>
      </dgm:prSet>
      <dgm:spPr/>
    </dgm:pt>
  </dgm:ptLst>
  <dgm:cxnLst>
    <dgm:cxn modelId="{BC3C151B-B4F6-4643-8D33-7F66749D4E8F}" srcId="{51243C46-9066-4848-AAD4-E263D9B0EF97}" destId="{C7D8CD84-4045-43C8-B863-1912CEA060BB}" srcOrd="2" destOrd="0" parTransId="{1254F2B9-FC4A-4D5F-87F5-770B007060F0}" sibTransId="{29546959-BEEC-4C17-A346-F5283A835006}"/>
    <dgm:cxn modelId="{29D00B1E-0C6A-4B2B-B2FB-280F7304500B}" type="presOf" srcId="{4E7C9AFA-989A-4F04-BA06-16DC9A4920C6}" destId="{BB3BD5F5-BFB7-4ECB-85B6-62C351EA9CD2}" srcOrd="0" destOrd="0" presId="urn:microsoft.com/office/officeart/2018/2/layout/IconVerticalSolidList"/>
    <dgm:cxn modelId="{EF99E371-635D-4B61-A2D7-DBEA744EE7FB}" srcId="{51243C46-9066-4848-AAD4-E263D9B0EF97}" destId="{89B5B0D6-8284-4B53-B49F-CDA939E8603D}" srcOrd="0" destOrd="0" parTransId="{329AD12D-697B-4E45-AF0D-CCA0EA460244}" sibTransId="{FB7E2940-2AA5-4311-99AD-CAC4AB8A316A}"/>
    <dgm:cxn modelId="{FD82A65A-902A-4E52-A433-3010564A9875}" type="presOf" srcId="{89B5B0D6-8284-4B53-B49F-CDA939E8603D}" destId="{9EE6C9E1-DA5E-4F04-8565-92F5B3EF0DB2}" srcOrd="0" destOrd="0" presId="urn:microsoft.com/office/officeart/2018/2/layout/IconVerticalSolidList"/>
    <dgm:cxn modelId="{99AE0AC1-2420-4B4C-8F12-0FFE53FEDA5A}" srcId="{51243C46-9066-4848-AAD4-E263D9B0EF97}" destId="{57FA7FC1-2EEC-4BAE-BE25-4930FECF8985}" srcOrd="3" destOrd="0" parTransId="{D41FE7F6-2A90-4D7D-A900-8D8E342F2C9A}" sibTransId="{E91C576A-FA96-4BE0-AE0B-4387A677DD54}"/>
    <dgm:cxn modelId="{CB0905DA-F058-4B7A-91C4-82F35DD4BF1C}" srcId="{51243C46-9066-4848-AAD4-E263D9B0EF97}" destId="{4E7C9AFA-989A-4F04-BA06-16DC9A4920C6}" srcOrd="1" destOrd="0" parTransId="{E84AEAB4-2552-4959-9AE9-5579F2E82969}" sibTransId="{064294B0-A998-478C-8576-C80E60E51990}"/>
    <dgm:cxn modelId="{B04032DD-82A6-4354-AB13-B96B4E4421A5}" type="presOf" srcId="{51243C46-9066-4848-AAD4-E263D9B0EF97}" destId="{A24B4C00-DB1B-4A05-A9AC-7025E5D61135}" srcOrd="0" destOrd="0" presId="urn:microsoft.com/office/officeart/2018/2/layout/IconVerticalSolidList"/>
    <dgm:cxn modelId="{12024BDF-4317-4594-A8A8-1B563917F032}" type="presOf" srcId="{57FA7FC1-2EEC-4BAE-BE25-4930FECF8985}" destId="{A2EB192F-6277-443D-B097-FCA3F312666D}" srcOrd="0" destOrd="0" presId="urn:microsoft.com/office/officeart/2018/2/layout/IconVerticalSolidList"/>
    <dgm:cxn modelId="{C10C6DE3-37E0-40AD-843B-174B18EE904C}" type="presOf" srcId="{C7D8CD84-4045-43C8-B863-1912CEA060BB}" destId="{C73545B4-3D6C-4961-8AB7-C6BD010BC2E0}" srcOrd="0" destOrd="0" presId="urn:microsoft.com/office/officeart/2018/2/layout/IconVerticalSolidList"/>
    <dgm:cxn modelId="{4DB69B7D-B9DA-4B22-AF57-8B8C4D8C4262}" type="presParOf" srcId="{A24B4C00-DB1B-4A05-A9AC-7025E5D61135}" destId="{92676141-9864-4823-90A6-A1A3589BE017}" srcOrd="0" destOrd="0" presId="urn:microsoft.com/office/officeart/2018/2/layout/IconVerticalSolidList"/>
    <dgm:cxn modelId="{F7C2E459-37CF-49C7-96BA-B9674B96CD03}" type="presParOf" srcId="{92676141-9864-4823-90A6-A1A3589BE017}" destId="{C1F23B4B-A3F7-4AA5-9AC8-3CC24E359351}" srcOrd="0" destOrd="0" presId="urn:microsoft.com/office/officeart/2018/2/layout/IconVerticalSolidList"/>
    <dgm:cxn modelId="{212ADD5D-F7B4-40ED-996E-473738029120}" type="presParOf" srcId="{92676141-9864-4823-90A6-A1A3589BE017}" destId="{7FD40C5C-E537-4D53-85A7-E0E032228FD9}" srcOrd="1" destOrd="0" presId="urn:microsoft.com/office/officeart/2018/2/layout/IconVerticalSolidList"/>
    <dgm:cxn modelId="{62AAC98C-F900-4FBD-85B9-340499F53722}" type="presParOf" srcId="{92676141-9864-4823-90A6-A1A3589BE017}" destId="{232A44F6-D716-469A-AEF8-F1DB065BBD70}" srcOrd="2" destOrd="0" presId="urn:microsoft.com/office/officeart/2018/2/layout/IconVerticalSolidList"/>
    <dgm:cxn modelId="{471E4B74-FB0C-4047-9B6A-47BB26D16C18}" type="presParOf" srcId="{92676141-9864-4823-90A6-A1A3589BE017}" destId="{9EE6C9E1-DA5E-4F04-8565-92F5B3EF0DB2}" srcOrd="3" destOrd="0" presId="urn:microsoft.com/office/officeart/2018/2/layout/IconVerticalSolidList"/>
    <dgm:cxn modelId="{3BF9E41C-2C09-4626-A0D0-EDB4279825B2}" type="presParOf" srcId="{A24B4C00-DB1B-4A05-A9AC-7025E5D61135}" destId="{3DAE35A8-F148-4C3E-8D59-7024770FF7FF}" srcOrd="1" destOrd="0" presId="urn:microsoft.com/office/officeart/2018/2/layout/IconVerticalSolidList"/>
    <dgm:cxn modelId="{A4685267-F4B4-43DE-862A-C49DF57764C2}" type="presParOf" srcId="{A24B4C00-DB1B-4A05-A9AC-7025E5D61135}" destId="{406CB915-970B-4DDC-9543-2C387AC277DC}" srcOrd="2" destOrd="0" presId="urn:microsoft.com/office/officeart/2018/2/layout/IconVerticalSolidList"/>
    <dgm:cxn modelId="{7B065F75-55C3-4C08-9D57-B6E3230DE9D8}" type="presParOf" srcId="{406CB915-970B-4DDC-9543-2C387AC277DC}" destId="{07A1C352-F68F-48EA-B213-7CEFF40FBE0D}" srcOrd="0" destOrd="0" presId="urn:microsoft.com/office/officeart/2018/2/layout/IconVerticalSolidList"/>
    <dgm:cxn modelId="{6A6E457B-CDD9-4233-999F-671F2454E5E4}" type="presParOf" srcId="{406CB915-970B-4DDC-9543-2C387AC277DC}" destId="{BB2DDEA5-FD1C-4CE7-8191-B24CF721149B}" srcOrd="1" destOrd="0" presId="urn:microsoft.com/office/officeart/2018/2/layout/IconVerticalSolidList"/>
    <dgm:cxn modelId="{32CBDCD2-1858-4151-BFEF-2C19A0D45DFB}" type="presParOf" srcId="{406CB915-970B-4DDC-9543-2C387AC277DC}" destId="{2F7ABB8B-EDAD-41AE-BA19-EEC65175290A}" srcOrd="2" destOrd="0" presId="urn:microsoft.com/office/officeart/2018/2/layout/IconVerticalSolidList"/>
    <dgm:cxn modelId="{91D72928-532E-43F1-8A9D-311A846F3511}" type="presParOf" srcId="{406CB915-970B-4DDC-9543-2C387AC277DC}" destId="{BB3BD5F5-BFB7-4ECB-85B6-62C351EA9CD2}" srcOrd="3" destOrd="0" presId="urn:microsoft.com/office/officeart/2018/2/layout/IconVerticalSolidList"/>
    <dgm:cxn modelId="{949C4BDD-9175-44A1-B34A-BC659A93C765}" type="presParOf" srcId="{A24B4C00-DB1B-4A05-A9AC-7025E5D61135}" destId="{CCC73948-0F91-4C8B-A598-562AC2350F2C}" srcOrd="3" destOrd="0" presId="urn:microsoft.com/office/officeart/2018/2/layout/IconVerticalSolidList"/>
    <dgm:cxn modelId="{3D8CF63E-A723-4167-9FC0-9DF737766FFB}" type="presParOf" srcId="{A24B4C00-DB1B-4A05-A9AC-7025E5D61135}" destId="{78D007C8-FDB2-4DDC-874C-BC8DAFE44FA2}" srcOrd="4" destOrd="0" presId="urn:microsoft.com/office/officeart/2018/2/layout/IconVerticalSolidList"/>
    <dgm:cxn modelId="{BC211BC1-DC4D-4C6D-A10E-1B54FAED6512}" type="presParOf" srcId="{78D007C8-FDB2-4DDC-874C-BC8DAFE44FA2}" destId="{35424C5E-531E-4541-BF07-D8989CDC6594}" srcOrd="0" destOrd="0" presId="urn:microsoft.com/office/officeart/2018/2/layout/IconVerticalSolidList"/>
    <dgm:cxn modelId="{AA35099B-4229-4B65-BC3A-9AE534DCA091}" type="presParOf" srcId="{78D007C8-FDB2-4DDC-874C-BC8DAFE44FA2}" destId="{D6471ACF-7952-4FDE-9CF6-EAF035B24582}" srcOrd="1" destOrd="0" presId="urn:microsoft.com/office/officeart/2018/2/layout/IconVerticalSolidList"/>
    <dgm:cxn modelId="{FAE803A8-1790-4FD5-8871-9CD77B1DD432}" type="presParOf" srcId="{78D007C8-FDB2-4DDC-874C-BC8DAFE44FA2}" destId="{84D345DD-00F9-417E-88F4-0AD6A44F02D4}" srcOrd="2" destOrd="0" presId="urn:microsoft.com/office/officeart/2018/2/layout/IconVerticalSolidList"/>
    <dgm:cxn modelId="{4327B2A1-5176-4903-A75A-6123EB547DA2}" type="presParOf" srcId="{78D007C8-FDB2-4DDC-874C-BC8DAFE44FA2}" destId="{C73545B4-3D6C-4961-8AB7-C6BD010BC2E0}" srcOrd="3" destOrd="0" presId="urn:microsoft.com/office/officeart/2018/2/layout/IconVerticalSolidList"/>
    <dgm:cxn modelId="{7EC653C0-5B47-49B6-B152-F54473C31A6D}" type="presParOf" srcId="{A24B4C00-DB1B-4A05-A9AC-7025E5D61135}" destId="{2EACCAC9-FD40-4F8E-BCAE-ABD55278A18D}" srcOrd="5" destOrd="0" presId="urn:microsoft.com/office/officeart/2018/2/layout/IconVerticalSolidList"/>
    <dgm:cxn modelId="{20762FA1-0F08-4586-A86F-6CCC0FAE31E8}" type="presParOf" srcId="{A24B4C00-DB1B-4A05-A9AC-7025E5D61135}" destId="{DB5324E8-7FAE-48DF-A21E-EC3C0B47FF6F}" srcOrd="6" destOrd="0" presId="urn:microsoft.com/office/officeart/2018/2/layout/IconVerticalSolidList"/>
    <dgm:cxn modelId="{5A283C37-75DA-4AE3-A833-4349B05802D7}" type="presParOf" srcId="{DB5324E8-7FAE-48DF-A21E-EC3C0B47FF6F}" destId="{81B2A3FF-A5E8-43CA-9B32-5BE1B1501FBF}" srcOrd="0" destOrd="0" presId="urn:microsoft.com/office/officeart/2018/2/layout/IconVerticalSolidList"/>
    <dgm:cxn modelId="{D9CD84C9-F3BE-46F9-BCE9-09BF94502A3C}" type="presParOf" srcId="{DB5324E8-7FAE-48DF-A21E-EC3C0B47FF6F}" destId="{1293209F-1741-40DF-8A6E-CE2410F4D78C}" srcOrd="1" destOrd="0" presId="urn:microsoft.com/office/officeart/2018/2/layout/IconVerticalSolidList"/>
    <dgm:cxn modelId="{5ACEB2E3-8FC0-4C4A-886B-802164B2581B}" type="presParOf" srcId="{DB5324E8-7FAE-48DF-A21E-EC3C0B47FF6F}" destId="{ADCD0528-8036-4572-844A-60C0B65470F1}" srcOrd="2" destOrd="0" presId="urn:microsoft.com/office/officeart/2018/2/layout/IconVerticalSolidList"/>
    <dgm:cxn modelId="{27927707-57C4-4492-BF60-E24B8B6B9199}" type="presParOf" srcId="{DB5324E8-7FAE-48DF-A21E-EC3C0B47FF6F}" destId="{A2EB192F-6277-443D-B097-FCA3F312666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FF3C1-146A-4CBA-82D9-1B3850C6F21B}"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GB"/>
        </a:p>
      </dgm:t>
    </dgm:pt>
    <dgm:pt modelId="{DA5C624E-F498-4D72-B7DF-DF63666855DC}">
      <dgm:prSet phldrT="[Text]"/>
      <dgm:spPr/>
      <dgm:t>
        <a:bodyPr/>
        <a:lstStyle/>
        <a:p>
          <a:r>
            <a:rPr lang="en-GB" dirty="0"/>
            <a:t>Do Something Small </a:t>
          </a:r>
        </a:p>
      </dgm:t>
    </dgm:pt>
    <dgm:pt modelId="{A8C84CB1-05C5-4C58-932C-D506F6F654F1}" type="parTrans" cxnId="{C16BA8D9-8DD1-4288-923B-68F1C3803F36}">
      <dgm:prSet/>
      <dgm:spPr/>
      <dgm:t>
        <a:bodyPr/>
        <a:lstStyle/>
        <a:p>
          <a:endParaRPr lang="en-GB"/>
        </a:p>
      </dgm:t>
    </dgm:pt>
    <dgm:pt modelId="{C855FA2C-67BE-4B82-9A19-31FF14724805}" type="sibTrans" cxnId="{C16BA8D9-8DD1-4288-923B-68F1C3803F36}">
      <dgm:prSet/>
      <dgm:spPr/>
      <dgm:t>
        <a:bodyPr/>
        <a:lstStyle/>
        <a:p>
          <a:endParaRPr lang="en-GB"/>
        </a:p>
      </dgm:t>
    </dgm:pt>
    <dgm:pt modelId="{6048D914-0D07-4830-8E1B-609BFE2C6F5F}">
      <dgm:prSet phldrT="[Text]"/>
      <dgm:spPr/>
      <dgm:t>
        <a:bodyPr/>
        <a:lstStyle/>
        <a:p>
          <a:r>
            <a:rPr lang="en-GB" dirty="0"/>
            <a:t>Listen</a:t>
          </a:r>
        </a:p>
      </dgm:t>
    </dgm:pt>
    <dgm:pt modelId="{8DC8EC3F-CF0B-4F56-B23D-4D331DDFC2D4}" type="parTrans" cxnId="{43003A8E-19E3-4F30-A802-CD1F1C4E749B}">
      <dgm:prSet/>
      <dgm:spPr/>
      <dgm:t>
        <a:bodyPr/>
        <a:lstStyle/>
        <a:p>
          <a:endParaRPr lang="en-GB"/>
        </a:p>
      </dgm:t>
    </dgm:pt>
    <dgm:pt modelId="{060D0581-2C67-4CC8-8D48-D29D363F707B}" type="sibTrans" cxnId="{43003A8E-19E3-4F30-A802-CD1F1C4E749B}">
      <dgm:prSet/>
      <dgm:spPr/>
      <dgm:t>
        <a:bodyPr/>
        <a:lstStyle/>
        <a:p>
          <a:endParaRPr lang="en-GB"/>
        </a:p>
      </dgm:t>
    </dgm:pt>
    <dgm:pt modelId="{F6DACF99-0F67-4B8E-8C7D-9BD4112317A1}">
      <dgm:prSet phldrT="[Text]"/>
      <dgm:spPr/>
      <dgm:t>
        <a:bodyPr/>
        <a:lstStyle/>
        <a:p>
          <a:r>
            <a:rPr lang="en-GB" dirty="0"/>
            <a:t>Do Something They Love</a:t>
          </a:r>
        </a:p>
      </dgm:t>
    </dgm:pt>
    <dgm:pt modelId="{263DA331-E454-4DF4-AF91-ABDA69735020}" type="parTrans" cxnId="{A3A2475A-7D6E-4F9E-8E0D-DE4EF7BF4155}">
      <dgm:prSet/>
      <dgm:spPr/>
      <dgm:t>
        <a:bodyPr/>
        <a:lstStyle/>
        <a:p>
          <a:endParaRPr lang="en-GB"/>
        </a:p>
      </dgm:t>
    </dgm:pt>
    <dgm:pt modelId="{3FCB3DCC-E440-4AEC-8D58-0A02F72CD18E}" type="sibTrans" cxnId="{A3A2475A-7D6E-4F9E-8E0D-DE4EF7BF4155}">
      <dgm:prSet/>
      <dgm:spPr/>
      <dgm:t>
        <a:bodyPr/>
        <a:lstStyle/>
        <a:p>
          <a:endParaRPr lang="en-GB"/>
        </a:p>
      </dgm:t>
    </dgm:pt>
    <dgm:pt modelId="{B3509E84-5984-49FC-86B7-A86D1D4B717F}">
      <dgm:prSet phldrT="[Text]"/>
      <dgm:spPr/>
      <dgm:t>
        <a:bodyPr/>
        <a:lstStyle/>
        <a:p>
          <a:r>
            <a:rPr lang="en-GB" dirty="0"/>
            <a:t>Get To Know Them Better </a:t>
          </a:r>
        </a:p>
      </dgm:t>
    </dgm:pt>
    <dgm:pt modelId="{38BD4741-68E1-4A6C-9FB0-648BEFD77741}" type="parTrans" cxnId="{58E1837F-0C7F-4D86-8239-AF8BABE41127}">
      <dgm:prSet/>
      <dgm:spPr/>
      <dgm:t>
        <a:bodyPr/>
        <a:lstStyle/>
        <a:p>
          <a:endParaRPr lang="en-GB"/>
        </a:p>
      </dgm:t>
    </dgm:pt>
    <dgm:pt modelId="{3934E279-E672-4F60-96E1-28C1F9D243D7}" type="sibTrans" cxnId="{58E1837F-0C7F-4D86-8239-AF8BABE41127}">
      <dgm:prSet/>
      <dgm:spPr/>
      <dgm:t>
        <a:bodyPr/>
        <a:lstStyle/>
        <a:p>
          <a:endParaRPr lang="en-GB"/>
        </a:p>
      </dgm:t>
    </dgm:pt>
    <dgm:pt modelId="{7649186D-3239-4C2D-AFF7-53961F694898}">
      <dgm:prSet phldrT="[Text]"/>
      <dgm:spPr/>
      <dgm:t>
        <a:bodyPr/>
        <a:lstStyle/>
        <a:p>
          <a:r>
            <a:rPr lang="en-GB" dirty="0"/>
            <a:t>Be Optimistic</a:t>
          </a:r>
        </a:p>
      </dgm:t>
    </dgm:pt>
    <dgm:pt modelId="{35301764-5E57-4AA8-976F-0CDEF3B87780}" type="parTrans" cxnId="{74F81F00-3DC0-4498-AE16-5B1285E11F4B}">
      <dgm:prSet/>
      <dgm:spPr/>
      <dgm:t>
        <a:bodyPr/>
        <a:lstStyle/>
        <a:p>
          <a:endParaRPr lang="en-GB"/>
        </a:p>
      </dgm:t>
    </dgm:pt>
    <dgm:pt modelId="{D3F284F7-23D2-482C-BC64-6CFDF293D5C3}" type="sibTrans" cxnId="{74F81F00-3DC0-4498-AE16-5B1285E11F4B}">
      <dgm:prSet/>
      <dgm:spPr/>
      <dgm:t>
        <a:bodyPr/>
        <a:lstStyle/>
        <a:p>
          <a:endParaRPr lang="en-GB"/>
        </a:p>
      </dgm:t>
    </dgm:pt>
    <dgm:pt modelId="{8B21A1B2-AE65-4AD6-B9B2-2C984553601C}">
      <dgm:prSet/>
      <dgm:spPr/>
      <dgm:t>
        <a:bodyPr/>
        <a:lstStyle/>
        <a:p>
          <a:r>
            <a:rPr lang="en-GB" dirty="0"/>
            <a:t>Help Set Goals </a:t>
          </a:r>
        </a:p>
      </dgm:t>
    </dgm:pt>
    <dgm:pt modelId="{35FC5AA7-CB98-4502-AB83-EF0DBB7E44EA}" type="parTrans" cxnId="{A4478F15-AD80-4E66-944A-ACE0C756CBC1}">
      <dgm:prSet/>
      <dgm:spPr/>
      <dgm:t>
        <a:bodyPr/>
        <a:lstStyle/>
        <a:p>
          <a:endParaRPr lang="en-GB"/>
        </a:p>
      </dgm:t>
    </dgm:pt>
    <dgm:pt modelId="{25B375BB-73DA-48E6-B2A4-603AF773B5DB}" type="sibTrans" cxnId="{A4478F15-AD80-4E66-944A-ACE0C756CBC1}">
      <dgm:prSet/>
      <dgm:spPr/>
      <dgm:t>
        <a:bodyPr/>
        <a:lstStyle/>
        <a:p>
          <a:endParaRPr lang="en-GB"/>
        </a:p>
      </dgm:t>
    </dgm:pt>
    <dgm:pt modelId="{69DC73C9-5003-473C-948E-330C7FD5677E}" type="pres">
      <dgm:prSet presAssocID="{051FF3C1-146A-4CBA-82D9-1B3850C6F21B}" presName="diagram" presStyleCnt="0">
        <dgm:presLayoutVars>
          <dgm:dir/>
          <dgm:resizeHandles val="exact"/>
        </dgm:presLayoutVars>
      </dgm:prSet>
      <dgm:spPr/>
    </dgm:pt>
    <dgm:pt modelId="{D211E93A-3593-4ED0-BC81-98152700283B}" type="pres">
      <dgm:prSet presAssocID="{DA5C624E-F498-4D72-B7DF-DF63666855DC}" presName="node" presStyleLbl="node1" presStyleIdx="0" presStyleCnt="6">
        <dgm:presLayoutVars>
          <dgm:bulletEnabled val="1"/>
        </dgm:presLayoutVars>
      </dgm:prSet>
      <dgm:spPr/>
    </dgm:pt>
    <dgm:pt modelId="{22F774E2-1C3C-4E5D-94CA-B5ACFF7E1551}" type="pres">
      <dgm:prSet presAssocID="{C855FA2C-67BE-4B82-9A19-31FF14724805}" presName="sibTrans" presStyleCnt="0"/>
      <dgm:spPr/>
    </dgm:pt>
    <dgm:pt modelId="{67557131-BC39-4A54-A020-70D2D08E7026}" type="pres">
      <dgm:prSet presAssocID="{6048D914-0D07-4830-8E1B-609BFE2C6F5F}" presName="node" presStyleLbl="node1" presStyleIdx="1" presStyleCnt="6">
        <dgm:presLayoutVars>
          <dgm:bulletEnabled val="1"/>
        </dgm:presLayoutVars>
      </dgm:prSet>
      <dgm:spPr/>
    </dgm:pt>
    <dgm:pt modelId="{CD2E4E5E-2D71-4CEC-BDEC-80A1590ED66A}" type="pres">
      <dgm:prSet presAssocID="{060D0581-2C67-4CC8-8D48-D29D363F707B}" presName="sibTrans" presStyleCnt="0"/>
      <dgm:spPr/>
    </dgm:pt>
    <dgm:pt modelId="{DA7D2297-597E-44B9-B4BC-2151D843BFCF}" type="pres">
      <dgm:prSet presAssocID="{F6DACF99-0F67-4B8E-8C7D-9BD4112317A1}" presName="node" presStyleLbl="node1" presStyleIdx="2" presStyleCnt="6">
        <dgm:presLayoutVars>
          <dgm:bulletEnabled val="1"/>
        </dgm:presLayoutVars>
      </dgm:prSet>
      <dgm:spPr/>
    </dgm:pt>
    <dgm:pt modelId="{12C4C294-AD99-456E-A76A-FDD61DFFB0FC}" type="pres">
      <dgm:prSet presAssocID="{3FCB3DCC-E440-4AEC-8D58-0A02F72CD18E}" presName="sibTrans" presStyleCnt="0"/>
      <dgm:spPr/>
    </dgm:pt>
    <dgm:pt modelId="{B5EECC83-8C00-4586-B2DB-CF5688BE30D3}" type="pres">
      <dgm:prSet presAssocID="{B3509E84-5984-49FC-86B7-A86D1D4B717F}" presName="node" presStyleLbl="node1" presStyleIdx="3" presStyleCnt="6">
        <dgm:presLayoutVars>
          <dgm:bulletEnabled val="1"/>
        </dgm:presLayoutVars>
      </dgm:prSet>
      <dgm:spPr/>
    </dgm:pt>
    <dgm:pt modelId="{1EF2CD84-9107-41B6-A716-D5D61341DFDC}" type="pres">
      <dgm:prSet presAssocID="{3934E279-E672-4F60-96E1-28C1F9D243D7}" presName="sibTrans" presStyleCnt="0"/>
      <dgm:spPr/>
    </dgm:pt>
    <dgm:pt modelId="{4527930D-7145-4EBF-BB89-EF66B8F27D3E}" type="pres">
      <dgm:prSet presAssocID="{7649186D-3239-4C2D-AFF7-53961F694898}" presName="node" presStyleLbl="node1" presStyleIdx="4" presStyleCnt="6">
        <dgm:presLayoutVars>
          <dgm:bulletEnabled val="1"/>
        </dgm:presLayoutVars>
      </dgm:prSet>
      <dgm:spPr/>
    </dgm:pt>
    <dgm:pt modelId="{CCD065F0-6A68-49C7-9C27-08612F3DE5CB}" type="pres">
      <dgm:prSet presAssocID="{D3F284F7-23D2-482C-BC64-6CFDF293D5C3}" presName="sibTrans" presStyleCnt="0"/>
      <dgm:spPr/>
    </dgm:pt>
    <dgm:pt modelId="{40CF4F84-2FF8-47F5-A3F9-22E8532177A2}" type="pres">
      <dgm:prSet presAssocID="{8B21A1B2-AE65-4AD6-B9B2-2C984553601C}" presName="node" presStyleLbl="node1" presStyleIdx="5" presStyleCnt="6">
        <dgm:presLayoutVars>
          <dgm:bulletEnabled val="1"/>
        </dgm:presLayoutVars>
      </dgm:prSet>
      <dgm:spPr/>
    </dgm:pt>
  </dgm:ptLst>
  <dgm:cxnLst>
    <dgm:cxn modelId="{74F81F00-3DC0-4498-AE16-5B1285E11F4B}" srcId="{051FF3C1-146A-4CBA-82D9-1B3850C6F21B}" destId="{7649186D-3239-4C2D-AFF7-53961F694898}" srcOrd="4" destOrd="0" parTransId="{35301764-5E57-4AA8-976F-0CDEF3B87780}" sibTransId="{D3F284F7-23D2-482C-BC64-6CFDF293D5C3}"/>
    <dgm:cxn modelId="{A4478F15-AD80-4E66-944A-ACE0C756CBC1}" srcId="{051FF3C1-146A-4CBA-82D9-1B3850C6F21B}" destId="{8B21A1B2-AE65-4AD6-B9B2-2C984553601C}" srcOrd="5" destOrd="0" parTransId="{35FC5AA7-CB98-4502-AB83-EF0DBB7E44EA}" sibTransId="{25B375BB-73DA-48E6-B2A4-603AF773B5DB}"/>
    <dgm:cxn modelId="{72556939-4E44-4F10-A3ED-5B7499D52FC9}" type="presOf" srcId="{6048D914-0D07-4830-8E1B-609BFE2C6F5F}" destId="{67557131-BC39-4A54-A020-70D2D08E7026}" srcOrd="0" destOrd="0" presId="urn:microsoft.com/office/officeart/2005/8/layout/default"/>
    <dgm:cxn modelId="{FCD3D45C-9C75-4C0B-BAFF-CFF1F88D2399}" type="presOf" srcId="{F6DACF99-0F67-4B8E-8C7D-9BD4112317A1}" destId="{DA7D2297-597E-44B9-B4BC-2151D843BFCF}" srcOrd="0" destOrd="0" presId="urn:microsoft.com/office/officeart/2005/8/layout/default"/>
    <dgm:cxn modelId="{267CCA49-7CF1-4923-A261-240A529350CA}" type="presOf" srcId="{8B21A1B2-AE65-4AD6-B9B2-2C984553601C}" destId="{40CF4F84-2FF8-47F5-A3F9-22E8532177A2}" srcOrd="0" destOrd="0" presId="urn:microsoft.com/office/officeart/2005/8/layout/default"/>
    <dgm:cxn modelId="{DEF82B53-12D0-44E9-B6F5-3EF772030234}" type="presOf" srcId="{B3509E84-5984-49FC-86B7-A86D1D4B717F}" destId="{B5EECC83-8C00-4586-B2DB-CF5688BE30D3}" srcOrd="0" destOrd="0" presId="urn:microsoft.com/office/officeart/2005/8/layout/default"/>
    <dgm:cxn modelId="{A3A2475A-7D6E-4F9E-8E0D-DE4EF7BF4155}" srcId="{051FF3C1-146A-4CBA-82D9-1B3850C6F21B}" destId="{F6DACF99-0F67-4B8E-8C7D-9BD4112317A1}" srcOrd="2" destOrd="0" parTransId="{263DA331-E454-4DF4-AF91-ABDA69735020}" sibTransId="{3FCB3DCC-E440-4AEC-8D58-0A02F72CD18E}"/>
    <dgm:cxn modelId="{58E1837F-0C7F-4D86-8239-AF8BABE41127}" srcId="{051FF3C1-146A-4CBA-82D9-1B3850C6F21B}" destId="{B3509E84-5984-49FC-86B7-A86D1D4B717F}" srcOrd="3" destOrd="0" parTransId="{38BD4741-68E1-4A6C-9FB0-648BEFD77741}" sibTransId="{3934E279-E672-4F60-96E1-28C1F9D243D7}"/>
    <dgm:cxn modelId="{43003A8E-19E3-4F30-A802-CD1F1C4E749B}" srcId="{051FF3C1-146A-4CBA-82D9-1B3850C6F21B}" destId="{6048D914-0D07-4830-8E1B-609BFE2C6F5F}" srcOrd="1" destOrd="0" parTransId="{8DC8EC3F-CF0B-4F56-B23D-4D331DDFC2D4}" sibTransId="{060D0581-2C67-4CC8-8D48-D29D363F707B}"/>
    <dgm:cxn modelId="{CA72D0AA-FBB9-41E1-BC00-22060BC40B89}" type="presOf" srcId="{DA5C624E-F498-4D72-B7DF-DF63666855DC}" destId="{D211E93A-3593-4ED0-BC81-98152700283B}" srcOrd="0" destOrd="0" presId="urn:microsoft.com/office/officeart/2005/8/layout/default"/>
    <dgm:cxn modelId="{22371CB0-69AC-4E81-A351-EE001DB58613}" type="presOf" srcId="{7649186D-3239-4C2D-AFF7-53961F694898}" destId="{4527930D-7145-4EBF-BB89-EF66B8F27D3E}" srcOrd="0" destOrd="0" presId="urn:microsoft.com/office/officeart/2005/8/layout/default"/>
    <dgm:cxn modelId="{B14939B8-5DE9-48BC-9E21-07D13023A32C}" type="presOf" srcId="{051FF3C1-146A-4CBA-82D9-1B3850C6F21B}" destId="{69DC73C9-5003-473C-948E-330C7FD5677E}" srcOrd="0" destOrd="0" presId="urn:microsoft.com/office/officeart/2005/8/layout/default"/>
    <dgm:cxn modelId="{C16BA8D9-8DD1-4288-923B-68F1C3803F36}" srcId="{051FF3C1-146A-4CBA-82D9-1B3850C6F21B}" destId="{DA5C624E-F498-4D72-B7DF-DF63666855DC}" srcOrd="0" destOrd="0" parTransId="{A8C84CB1-05C5-4C58-932C-D506F6F654F1}" sibTransId="{C855FA2C-67BE-4B82-9A19-31FF14724805}"/>
    <dgm:cxn modelId="{5138BFEA-C524-4C1D-9491-CA4216A9D359}" type="presParOf" srcId="{69DC73C9-5003-473C-948E-330C7FD5677E}" destId="{D211E93A-3593-4ED0-BC81-98152700283B}" srcOrd="0" destOrd="0" presId="urn:microsoft.com/office/officeart/2005/8/layout/default"/>
    <dgm:cxn modelId="{230F1FEA-2D99-43A4-9D63-35D4580D23A2}" type="presParOf" srcId="{69DC73C9-5003-473C-948E-330C7FD5677E}" destId="{22F774E2-1C3C-4E5D-94CA-B5ACFF7E1551}" srcOrd="1" destOrd="0" presId="urn:microsoft.com/office/officeart/2005/8/layout/default"/>
    <dgm:cxn modelId="{AEE11F72-4463-43C9-A5B7-9A296B4691A3}" type="presParOf" srcId="{69DC73C9-5003-473C-948E-330C7FD5677E}" destId="{67557131-BC39-4A54-A020-70D2D08E7026}" srcOrd="2" destOrd="0" presId="urn:microsoft.com/office/officeart/2005/8/layout/default"/>
    <dgm:cxn modelId="{3688D05A-D38F-4B8F-A7B2-9C30E3E0DFAD}" type="presParOf" srcId="{69DC73C9-5003-473C-948E-330C7FD5677E}" destId="{CD2E4E5E-2D71-4CEC-BDEC-80A1590ED66A}" srcOrd="3" destOrd="0" presId="urn:microsoft.com/office/officeart/2005/8/layout/default"/>
    <dgm:cxn modelId="{7D794B4D-A5A6-4C69-971C-53857E949DEA}" type="presParOf" srcId="{69DC73C9-5003-473C-948E-330C7FD5677E}" destId="{DA7D2297-597E-44B9-B4BC-2151D843BFCF}" srcOrd="4" destOrd="0" presId="urn:microsoft.com/office/officeart/2005/8/layout/default"/>
    <dgm:cxn modelId="{5E7B3384-FCB4-4069-8598-B4CB6A781E2B}" type="presParOf" srcId="{69DC73C9-5003-473C-948E-330C7FD5677E}" destId="{12C4C294-AD99-456E-A76A-FDD61DFFB0FC}" srcOrd="5" destOrd="0" presId="urn:microsoft.com/office/officeart/2005/8/layout/default"/>
    <dgm:cxn modelId="{C69A2D8D-1CE1-4B6C-81E0-6CFB8AC2240E}" type="presParOf" srcId="{69DC73C9-5003-473C-948E-330C7FD5677E}" destId="{B5EECC83-8C00-4586-B2DB-CF5688BE30D3}" srcOrd="6" destOrd="0" presId="urn:microsoft.com/office/officeart/2005/8/layout/default"/>
    <dgm:cxn modelId="{FE639CE2-0C9A-42FA-AD34-ACF206744CAB}" type="presParOf" srcId="{69DC73C9-5003-473C-948E-330C7FD5677E}" destId="{1EF2CD84-9107-41B6-A716-D5D61341DFDC}" srcOrd="7" destOrd="0" presId="urn:microsoft.com/office/officeart/2005/8/layout/default"/>
    <dgm:cxn modelId="{011096D7-4C19-41EA-9087-ADA4FAA772E6}" type="presParOf" srcId="{69DC73C9-5003-473C-948E-330C7FD5677E}" destId="{4527930D-7145-4EBF-BB89-EF66B8F27D3E}" srcOrd="8" destOrd="0" presId="urn:microsoft.com/office/officeart/2005/8/layout/default"/>
    <dgm:cxn modelId="{79D65EDA-3CDF-47BB-AC91-AA8AC65649F4}" type="presParOf" srcId="{69DC73C9-5003-473C-948E-330C7FD5677E}" destId="{CCD065F0-6A68-49C7-9C27-08612F3DE5CB}" srcOrd="9" destOrd="0" presId="urn:microsoft.com/office/officeart/2005/8/layout/default"/>
    <dgm:cxn modelId="{AA641173-C72F-4743-86B4-BABB02283092}" type="presParOf" srcId="{69DC73C9-5003-473C-948E-330C7FD5677E}" destId="{40CF4F84-2FF8-47F5-A3F9-22E8532177A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23B4B-A3F7-4AA5-9AC8-3CC24E359351}">
      <dsp:nvSpPr>
        <dsp:cNvPr id="0" name=""/>
        <dsp:cNvSpPr/>
      </dsp:nvSpPr>
      <dsp:spPr>
        <a:xfrm>
          <a:off x="0" y="2347"/>
          <a:ext cx="62484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0C5C-E537-4D53-85A7-E0E032228FD9}">
      <dsp:nvSpPr>
        <dsp:cNvPr id="0" name=""/>
        <dsp:cNvSpPr/>
      </dsp:nvSpPr>
      <dsp:spPr>
        <a:xfrm>
          <a:off x="359915" y="270053"/>
          <a:ext cx="654392" cy="654392"/>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E6C9E1-DA5E-4F04-8565-92F5B3EF0DB2}">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err="1"/>
            <a:t>TalkLife</a:t>
          </a:r>
          <a:r>
            <a:rPr lang="en-GB" sz="1400" b="0" i="0" kern="1200" dirty="0"/>
            <a:t> is a peer support platform and is designed to be a safe space. At </a:t>
          </a:r>
          <a:r>
            <a:rPr lang="en-GB" sz="1400" b="0" i="0" kern="1200" dirty="0" err="1"/>
            <a:t>TalkLife</a:t>
          </a:r>
          <a:r>
            <a:rPr lang="en-GB" sz="1400" b="0" i="0" kern="1200" dirty="0"/>
            <a:t> you can find someone to talk to about the struggles you share.</a:t>
          </a:r>
          <a:endParaRPr lang="en-US" sz="1400" kern="1200" dirty="0"/>
        </a:p>
      </dsp:txBody>
      <dsp:txXfrm>
        <a:off x="1374223" y="2347"/>
        <a:ext cx="4874176" cy="1189803"/>
      </dsp:txXfrm>
    </dsp:sp>
    <dsp:sp modelId="{07A1C352-F68F-48EA-B213-7CEFF40FBE0D}">
      <dsp:nvSpPr>
        <dsp:cNvPr id="0" name=""/>
        <dsp:cNvSpPr/>
      </dsp:nvSpPr>
      <dsp:spPr>
        <a:xfrm>
          <a:off x="0" y="1489602"/>
          <a:ext cx="62484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DDEA5-FD1C-4CE7-8191-B24CF721149B}">
      <dsp:nvSpPr>
        <dsp:cNvPr id="0" name=""/>
        <dsp:cNvSpPr/>
      </dsp:nvSpPr>
      <dsp:spPr>
        <a:xfrm>
          <a:off x="359915" y="1757308"/>
          <a:ext cx="654392" cy="654392"/>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3BD5F5-BFB7-4ECB-85B6-62C351EA9CD2}">
      <dsp:nvSpPr>
        <dsp:cNvPr id="0" name=""/>
        <dsp:cNvSpPr/>
      </dsp:nvSpPr>
      <dsp:spPr>
        <a:xfrm>
          <a:off x="1679687" y="1484557"/>
          <a:ext cx="4568712"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a:t>The app works like a directory for local groups and events listings, whether you’re looking for a new football team or want to talk about arts and crafts with like-minded individuals.</a:t>
          </a:r>
          <a:endParaRPr lang="en-US" sz="1400" kern="1200" dirty="0"/>
        </a:p>
      </dsp:txBody>
      <dsp:txXfrm>
        <a:off x="1679687" y="1484557"/>
        <a:ext cx="4568712" cy="1189803"/>
      </dsp:txXfrm>
    </dsp:sp>
    <dsp:sp modelId="{35424C5E-531E-4541-BF07-D8989CDC6594}">
      <dsp:nvSpPr>
        <dsp:cNvPr id="0" name=""/>
        <dsp:cNvSpPr/>
      </dsp:nvSpPr>
      <dsp:spPr>
        <a:xfrm>
          <a:off x="0" y="2976856"/>
          <a:ext cx="62484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471ACF-7952-4FDE-9CF6-EAF035B24582}">
      <dsp:nvSpPr>
        <dsp:cNvPr id="0" name=""/>
        <dsp:cNvSpPr/>
      </dsp:nvSpPr>
      <dsp:spPr>
        <a:xfrm>
          <a:off x="378775" y="3244562"/>
          <a:ext cx="654392" cy="654392"/>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545B4-3D6C-4961-8AB7-C6BD010BC2E0}">
      <dsp:nvSpPr>
        <dsp:cNvPr id="0" name=""/>
        <dsp:cNvSpPr/>
      </dsp:nvSpPr>
      <dsp:spPr>
        <a:xfrm>
          <a:off x="1667965" y="2976856"/>
          <a:ext cx="4286692"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None/>
          </a:pPr>
          <a:r>
            <a:rPr lang="en-GB" sz="1400" b="0" i="0" kern="1200" dirty="0"/>
            <a:t>A personal trainer for your mind, the app uses AI to help you understand your emotions. You can track your moods and keep a feelings diary</a:t>
          </a:r>
          <a:endParaRPr lang="en-GB" sz="1400" kern="1200" dirty="0"/>
        </a:p>
      </dsp:txBody>
      <dsp:txXfrm>
        <a:off x="1667965" y="2976856"/>
        <a:ext cx="4286692" cy="1189803"/>
      </dsp:txXfrm>
    </dsp:sp>
    <dsp:sp modelId="{81B2A3FF-A5E8-43CA-9B32-5BE1B1501FBF}">
      <dsp:nvSpPr>
        <dsp:cNvPr id="0" name=""/>
        <dsp:cNvSpPr/>
      </dsp:nvSpPr>
      <dsp:spPr>
        <a:xfrm>
          <a:off x="0" y="4441600"/>
          <a:ext cx="62484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3209F-1741-40DF-8A6E-CE2410F4D78C}">
      <dsp:nvSpPr>
        <dsp:cNvPr id="0" name=""/>
        <dsp:cNvSpPr/>
      </dsp:nvSpPr>
      <dsp:spPr>
        <a:xfrm>
          <a:off x="359915" y="4731817"/>
          <a:ext cx="654392" cy="654392"/>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B192F-6277-443D-B097-FCA3F312666D}">
      <dsp:nvSpPr>
        <dsp:cNvPr id="0" name=""/>
        <dsp:cNvSpPr/>
      </dsp:nvSpPr>
      <dsp:spPr>
        <a:xfrm>
          <a:off x="1374223" y="444004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622300">
            <a:lnSpc>
              <a:spcPct val="100000"/>
            </a:lnSpc>
            <a:spcBef>
              <a:spcPct val="0"/>
            </a:spcBef>
            <a:spcAft>
              <a:spcPct val="35000"/>
            </a:spcAft>
            <a:buClrTx/>
            <a:buSzTx/>
            <a:buFontTx/>
            <a:buNone/>
          </a:pPr>
          <a:r>
            <a:rPr lang="en-GB" sz="1400" b="0" i="0" kern="1200" dirty="0"/>
            <a:t>This app is built around cognitive behavioural therapy games to boost your mood and wellbeing. The app has been developed by scientists to help you take control of any negative feelings and give you the confidence to meet others.</a:t>
          </a:r>
          <a:endParaRPr lang="en-GB" sz="1400" kern="1200" dirty="0"/>
        </a:p>
      </dsp:txBody>
      <dsp:txXfrm>
        <a:off x="1374223" y="4440041"/>
        <a:ext cx="4874176" cy="1189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1E93A-3593-4ED0-BC81-98152700283B}">
      <dsp:nvSpPr>
        <dsp:cNvPr id="0" name=""/>
        <dsp:cNvSpPr/>
      </dsp:nvSpPr>
      <dsp:spPr>
        <a:xfrm>
          <a:off x="444699" y="1500"/>
          <a:ext cx="1855446" cy="11132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Do Something Small </a:t>
          </a:r>
        </a:p>
      </dsp:txBody>
      <dsp:txXfrm>
        <a:off x="444699" y="1500"/>
        <a:ext cx="1855446" cy="1113267"/>
      </dsp:txXfrm>
    </dsp:sp>
    <dsp:sp modelId="{67557131-BC39-4A54-A020-70D2D08E7026}">
      <dsp:nvSpPr>
        <dsp:cNvPr id="0" name=""/>
        <dsp:cNvSpPr/>
      </dsp:nvSpPr>
      <dsp:spPr>
        <a:xfrm>
          <a:off x="2485690" y="1500"/>
          <a:ext cx="1855446" cy="111326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Listen</a:t>
          </a:r>
        </a:p>
      </dsp:txBody>
      <dsp:txXfrm>
        <a:off x="2485690" y="1500"/>
        <a:ext cx="1855446" cy="1113267"/>
      </dsp:txXfrm>
    </dsp:sp>
    <dsp:sp modelId="{DA7D2297-597E-44B9-B4BC-2151D843BFCF}">
      <dsp:nvSpPr>
        <dsp:cNvPr id="0" name=""/>
        <dsp:cNvSpPr/>
      </dsp:nvSpPr>
      <dsp:spPr>
        <a:xfrm>
          <a:off x="444699" y="1300313"/>
          <a:ext cx="1855446" cy="111326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Do Something They Love</a:t>
          </a:r>
        </a:p>
      </dsp:txBody>
      <dsp:txXfrm>
        <a:off x="444699" y="1300313"/>
        <a:ext cx="1855446" cy="1113267"/>
      </dsp:txXfrm>
    </dsp:sp>
    <dsp:sp modelId="{B5EECC83-8C00-4586-B2DB-CF5688BE30D3}">
      <dsp:nvSpPr>
        <dsp:cNvPr id="0" name=""/>
        <dsp:cNvSpPr/>
      </dsp:nvSpPr>
      <dsp:spPr>
        <a:xfrm>
          <a:off x="2485690" y="1300313"/>
          <a:ext cx="1855446" cy="111326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Get To Know Them Better </a:t>
          </a:r>
        </a:p>
      </dsp:txBody>
      <dsp:txXfrm>
        <a:off x="2485690" y="1300313"/>
        <a:ext cx="1855446" cy="1113267"/>
      </dsp:txXfrm>
    </dsp:sp>
    <dsp:sp modelId="{4527930D-7145-4EBF-BB89-EF66B8F27D3E}">
      <dsp:nvSpPr>
        <dsp:cNvPr id="0" name=""/>
        <dsp:cNvSpPr/>
      </dsp:nvSpPr>
      <dsp:spPr>
        <a:xfrm>
          <a:off x="444699" y="2599126"/>
          <a:ext cx="1855446" cy="111326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Be Optimistic</a:t>
          </a:r>
        </a:p>
      </dsp:txBody>
      <dsp:txXfrm>
        <a:off x="444699" y="2599126"/>
        <a:ext cx="1855446" cy="1113267"/>
      </dsp:txXfrm>
    </dsp:sp>
    <dsp:sp modelId="{40CF4F84-2FF8-47F5-A3F9-22E8532177A2}">
      <dsp:nvSpPr>
        <dsp:cNvPr id="0" name=""/>
        <dsp:cNvSpPr/>
      </dsp:nvSpPr>
      <dsp:spPr>
        <a:xfrm>
          <a:off x="2485690" y="2599126"/>
          <a:ext cx="1855446" cy="11132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Help Set Goals </a:t>
          </a:r>
        </a:p>
      </dsp:txBody>
      <dsp:txXfrm>
        <a:off x="2485690" y="2599126"/>
        <a:ext cx="1855446" cy="11132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5A280-F596-485B-824C-7E996463BE74}" type="datetimeFigureOut">
              <a:rPr lang="en-GB" smtClean="0"/>
              <a:t>15/02/2021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0F9A-411E-4F09-844C-6D3B33FC6A29}" type="slidenum">
              <a:rPr lang="en-GB" smtClean="0"/>
              <a:t>‹#›</a:t>
            </a:fld>
            <a:endParaRPr lang="en-GB"/>
          </a:p>
        </p:txBody>
      </p:sp>
    </p:spTree>
    <p:extLst>
      <p:ext uri="{BB962C8B-B14F-4D97-AF65-F5344CB8AC3E}">
        <p14:creationId xmlns:p14="http://schemas.microsoft.com/office/powerpoint/2010/main" val="302016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E6B550A-0599-7A43-B144-6F4F21AC3B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598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392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E00DBD9-34EA-1748-B163-03B000D8EE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Shape, background pattern&#10;&#10;Description automatically generated with medium confidence">
            <a:extLst>
              <a:ext uri="{FF2B5EF4-FFF2-40B4-BE49-F238E27FC236}">
                <a16:creationId xmlns:a16="http://schemas.microsoft.com/office/drawing/2014/main" id="{6E0C00EA-DB71-E042-9488-B7BD1F1A8B1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042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5A60-B973-4358-A91B-743B26B46F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EFA48-EC37-4DDF-972B-753C5AE81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622903-63CE-44CB-A943-6EF1756D0E61}"/>
              </a:ext>
            </a:extLst>
          </p:cNvPr>
          <p:cNvSpPr>
            <a:spLocks noGrp="1"/>
          </p:cNvSpPr>
          <p:nvPr>
            <p:ph type="dt" sz="half" idx="10"/>
          </p:nvPr>
        </p:nvSpPr>
        <p:spPr/>
        <p:txBody>
          <a:bodyPr/>
          <a:lstStyle/>
          <a:p>
            <a:fld id="{8BFFA5E4-EA50-4154-8D82-2FD95C129A48}" type="datetimeFigureOut">
              <a:rPr lang="en-GB" smtClean="0"/>
              <a:t>15/02/2021</a:t>
            </a:fld>
            <a:endParaRPr lang="en-GB"/>
          </a:p>
        </p:txBody>
      </p:sp>
      <p:sp>
        <p:nvSpPr>
          <p:cNvPr id="5" name="Footer Placeholder 4">
            <a:extLst>
              <a:ext uri="{FF2B5EF4-FFF2-40B4-BE49-F238E27FC236}">
                <a16:creationId xmlns:a16="http://schemas.microsoft.com/office/drawing/2014/main" id="{627194F4-78CF-4D5A-9A7A-D91C541C4A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7D144-9054-4D83-A453-4A78F711716F}"/>
              </a:ext>
            </a:extLst>
          </p:cNvPr>
          <p:cNvSpPr>
            <a:spLocks noGrp="1"/>
          </p:cNvSpPr>
          <p:nvPr>
            <p:ph type="sldNum" sz="quarter" idx="12"/>
          </p:nvPr>
        </p:nvSpPr>
        <p:spPr/>
        <p:txBody>
          <a:bodyPr/>
          <a:lstStyle/>
          <a:p>
            <a:fld id="{C694CF53-4667-4855-BC40-DCD7C0335945}" type="slidenum">
              <a:rPr lang="en-GB" smtClean="0"/>
              <a:t>‹#›</a:t>
            </a:fld>
            <a:endParaRPr lang="en-GB"/>
          </a:p>
        </p:txBody>
      </p:sp>
    </p:spTree>
    <p:extLst>
      <p:ext uri="{BB962C8B-B14F-4D97-AF65-F5344CB8AC3E}">
        <p14:creationId xmlns:p14="http://schemas.microsoft.com/office/powerpoint/2010/main" val="127032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BADB6966-EA9A-477D-A6A6-78D2AEA23D0C}" type="datetimeFigureOut">
              <a:rPr lang="en-GB" smtClean="0"/>
              <a:t>15/02/2021</a:t>
            </a:fld>
            <a:endParaRPr lang="en-GB"/>
          </a:p>
        </p:txBody>
      </p:sp>
      <p:sp>
        <p:nvSpPr>
          <p:cNvPr id="12" name="Slide Number Placeholder 11"/>
          <p:cNvSpPr>
            <a:spLocks noGrp="1"/>
          </p:cNvSpPr>
          <p:nvPr>
            <p:ph type="sldNum" sz="quarter" idx="15"/>
          </p:nvPr>
        </p:nvSpPr>
        <p:spPr/>
        <p:txBody>
          <a:bodyPr/>
          <a:lstStyle/>
          <a:p>
            <a:fld id="{650C6D33-9A29-4996-A4AC-5998FFE8A1E0}" type="slidenum">
              <a:rPr lang="en-GB" smtClean="0"/>
              <a:t>‹#›</a:t>
            </a:fld>
            <a:endParaRPr lang="en-GB"/>
          </a:p>
        </p:txBody>
      </p:sp>
      <p:sp>
        <p:nvSpPr>
          <p:cNvPr id="13" name="Footer Placeholder 12"/>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952696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84583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60"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hyperlink" Target="https://pixabay.com/en/comments-talk-communicate-speech-12948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hyperlink" Target="https://pixabay.com/en/comments-talk-communicate-speech-1294815/"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32.jpeg"/><Relationship Id="rId5" Type="http://schemas.openxmlformats.org/officeDocument/2006/relationships/diagramQuickStyle" Target="../diagrams/quickStyle2.xml"/><Relationship Id="rId10" Type="http://schemas.openxmlformats.org/officeDocument/2006/relationships/image" Target="../media/image31.jpeg"/><Relationship Id="rId4" Type="http://schemas.openxmlformats.org/officeDocument/2006/relationships/diagramLayout" Target="../diagrams/layout2.xml"/><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nd.org.uk/information-support/tips-for-everyday-living/loneliness/tips-to-manage-loneliness/" TargetMode="External"/><Relationship Id="rId2" Type="http://schemas.openxmlformats.org/officeDocument/2006/relationships/hyperlink" Target="https://www.bbc.co.uk/programmes/articles/3MQ6z2vJGGtPFL71Ns3XPNB/take-part-in-the-bbc-loneliness-experiment" TargetMode="Externa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s://www.supportline.org.uk/problems/loneliness/" TargetMode="External"/><Relationship Id="rId4" Type="http://schemas.openxmlformats.org/officeDocument/2006/relationships/hyperlink" Target="https://letstalkloneliness.co.uk/advi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pixelthoughts.co/"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letschatwellbeing.co.uk/resources_categories/talking-healt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hyperlink" Target="https://pixabay.com/en/comments-talk-communicate-speech-1294815/"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pixabay.com/en/comments-talk-communicate-speech-129481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pixabay.com/en/comments-talk-communicate-speech-12948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video" Target="https://www.youtube.com/embed/g9i2V3RrXVo?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ews and events | Weston College">
            <a:extLst>
              <a:ext uri="{FF2B5EF4-FFF2-40B4-BE49-F238E27FC236}">
                <a16:creationId xmlns:a16="http://schemas.microsoft.com/office/drawing/2014/main" id="{3C06A71C-64D7-4BD5-816B-673D44FFEB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53693" y="181875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5B9476-B4DE-4E38-9888-B517550DEEA0}"/>
              </a:ext>
            </a:extLst>
          </p:cNvPr>
          <p:cNvSpPr txBox="1"/>
          <p:nvPr/>
        </p:nvSpPr>
        <p:spPr>
          <a:xfrm>
            <a:off x="924040" y="5383283"/>
            <a:ext cx="10031105" cy="830997"/>
          </a:xfrm>
          <a:prstGeom prst="rect">
            <a:avLst/>
          </a:prstGeom>
          <a:noFill/>
        </p:spPr>
        <p:txBody>
          <a:bodyPr wrap="square" rtlCol="0">
            <a:spAutoFit/>
          </a:bodyPr>
          <a:lstStyle/>
          <a:p>
            <a:pPr algn="ctr"/>
            <a:endParaRPr lang="en-GB" sz="2400" b="1" dirty="0">
              <a:solidFill>
                <a:schemeClr val="bg1"/>
              </a:solidFill>
              <a:latin typeface="Gadugi" panose="020B0502040204020203" pitchFamily="34" charset="0"/>
              <a:ea typeface="Gadugi" panose="020B0502040204020203" pitchFamily="34" charset="0"/>
            </a:endParaRPr>
          </a:p>
          <a:p>
            <a:r>
              <a:rPr lang="en-GB" sz="2400" b="1" dirty="0">
                <a:solidFill>
                  <a:schemeClr val="bg1"/>
                </a:solidFill>
                <a:latin typeface="Gadugi" panose="020B0502040204020203" pitchFamily="34" charset="0"/>
                <a:ea typeface="Gadugi" panose="020B0502040204020203" pitchFamily="34" charset="0"/>
              </a:rPr>
              <a:t>LONELINESS </a:t>
            </a:r>
            <a:r>
              <a:rPr lang="en-GB" b="1">
                <a:solidFill>
                  <a:schemeClr val="bg1"/>
                </a:solidFill>
                <a:latin typeface="Gadugi" panose="020B0502040204020203" pitchFamily="34" charset="0"/>
                <a:ea typeface="Gadugi" panose="020B0502040204020203" pitchFamily="34" charset="0"/>
              </a:rPr>
              <a:t>(Level 1 Post-16 </a:t>
            </a:r>
            <a:r>
              <a:rPr lang="en-GB" b="1" dirty="0">
                <a:solidFill>
                  <a:schemeClr val="bg1"/>
                </a:solidFill>
                <a:latin typeface="Gadugi" panose="020B0502040204020203" pitchFamily="34" charset="0"/>
                <a:ea typeface="Gadugi" panose="020B0502040204020203" pitchFamily="34" charset="0"/>
              </a:rPr>
              <a:t>learners)</a:t>
            </a:r>
          </a:p>
        </p:txBody>
      </p:sp>
      <p:sp>
        <p:nvSpPr>
          <p:cNvPr id="6" name="Rectangle 5">
            <a:extLst>
              <a:ext uri="{FF2B5EF4-FFF2-40B4-BE49-F238E27FC236}">
                <a16:creationId xmlns:a16="http://schemas.microsoft.com/office/drawing/2014/main" id="{F68E20E2-AFB5-48C3-A800-631B71DF57D7}"/>
              </a:ext>
            </a:extLst>
          </p:cNvPr>
          <p:cNvSpPr/>
          <p:nvPr/>
        </p:nvSpPr>
        <p:spPr>
          <a:xfrm>
            <a:off x="695004" y="588322"/>
            <a:ext cx="4448496" cy="461665"/>
          </a:xfrm>
          <a:prstGeom prst="rect">
            <a:avLst/>
          </a:prstGeom>
        </p:spPr>
        <p:txBody>
          <a:bodyPr wrap="square">
            <a:spAutoFit/>
          </a:bodyPr>
          <a:lstStyle/>
          <a:p>
            <a:r>
              <a:rPr lang="en-GB" sz="2400" b="1" dirty="0">
                <a:solidFill>
                  <a:schemeClr val="bg1"/>
                </a:solidFill>
                <a:latin typeface="Gadugi" panose="020B0502040204020203" pitchFamily="34" charset="0"/>
                <a:ea typeface="Gadugi" panose="020B0502040204020203" pitchFamily="34" charset="0"/>
              </a:rPr>
              <a:t>LET’S CHAT TUTORIAL SERIES</a:t>
            </a:r>
          </a:p>
        </p:txBody>
      </p:sp>
      <p:pic>
        <p:nvPicPr>
          <p:cNvPr id="1026" name="Picture 2" descr="A tree in the desert">
            <a:extLst>
              <a:ext uri="{FF2B5EF4-FFF2-40B4-BE49-F238E27FC236}">
                <a16:creationId xmlns:a16="http://schemas.microsoft.com/office/drawing/2014/main" id="{69049F3C-E91E-41F8-9C6A-27D0A6282414}"/>
              </a:ext>
            </a:extLst>
          </p:cNvPr>
          <p:cNvPicPr>
            <a:picLocks noChangeAspect="1" noChangeArrowheads="1"/>
          </p:cNvPicPr>
          <p:nvPr/>
        </p:nvPicPr>
        <p:blipFill>
          <a:blip r:embed="rId3"/>
          <a:srcRect/>
          <a:stretch/>
        </p:blipFill>
        <p:spPr bwMode="auto">
          <a:xfrm>
            <a:off x="843109" y="1818756"/>
            <a:ext cx="3157009" cy="29718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Person sitting on bench">
            <a:extLst>
              <a:ext uri="{FF2B5EF4-FFF2-40B4-BE49-F238E27FC236}">
                <a16:creationId xmlns:a16="http://schemas.microsoft.com/office/drawing/2014/main" id="{0FF2342F-B59C-4077-84F0-9DC40409A6EA}"/>
              </a:ext>
            </a:extLst>
          </p:cNvPr>
          <p:cNvPicPr>
            <a:picLocks noChangeAspect="1" noChangeArrowheads="1"/>
          </p:cNvPicPr>
          <p:nvPr/>
        </p:nvPicPr>
        <p:blipFill>
          <a:blip r:embed="rId4"/>
          <a:srcRect/>
          <a:stretch/>
        </p:blipFill>
        <p:spPr bwMode="auto">
          <a:xfrm>
            <a:off x="8191882" y="1818756"/>
            <a:ext cx="3157009" cy="2971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4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 for action | People's Health Trust">
            <a:extLst>
              <a:ext uri="{FF2B5EF4-FFF2-40B4-BE49-F238E27FC236}">
                <a16:creationId xmlns:a16="http://schemas.microsoft.com/office/drawing/2014/main" id="{0AEAEEC2-6BDD-4BEA-8CEB-B13842E938C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197" r="1434"/>
          <a:stretch/>
        </p:blipFill>
        <p:spPr bwMode="auto">
          <a:xfrm>
            <a:off x="8323849" y="292279"/>
            <a:ext cx="3597987" cy="3858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3AD5CC-0CFA-4721-9B37-9082DB4C47CB}"/>
              </a:ext>
            </a:extLst>
          </p:cNvPr>
          <p:cNvSpPr>
            <a:spLocks noGrp="1"/>
          </p:cNvSpPr>
          <p:nvPr>
            <p:ph type="title" idx="4294967295"/>
          </p:nvPr>
        </p:nvSpPr>
        <p:spPr>
          <a:xfrm>
            <a:off x="555780" y="1856264"/>
            <a:ext cx="2907858" cy="1311275"/>
          </a:xfrm>
        </p:spPr>
        <p:txBody>
          <a:bodyPr>
            <a:normAutofit fontScale="90000"/>
          </a:bodyPr>
          <a:lstStyle/>
          <a:p>
            <a:r>
              <a:rPr lang="en-GB" sz="3200" b="1" dirty="0">
                <a:solidFill>
                  <a:schemeClr val="bg1"/>
                </a:solidFill>
                <a:latin typeface="Gadugi" panose="020B0502040204020203" pitchFamily="34" charset="0"/>
                <a:ea typeface="Gadugi" panose="020B0502040204020203" pitchFamily="34" charset="0"/>
              </a:rPr>
              <a:t>What do you think might make young people feel lonely? </a:t>
            </a:r>
          </a:p>
        </p:txBody>
      </p:sp>
      <p:sp>
        <p:nvSpPr>
          <p:cNvPr id="5" name="TextBox 4">
            <a:extLst>
              <a:ext uri="{FF2B5EF4-FFF2-40B4-BE49-F238E27FC236}">
                <a16:creationId xmlns:a16="http://schemas.microsoft.com/office/drawing/2014/main" id="{6CDE84AA-35D4-4017-91D5-CF4BCED10567}"/>
              </a:ext>
            </a:extLst>
          </p:cNvPr>
          <p:cNvSpPr txBox="1"/>
          <p:nvPr/>
        </p:nvSpPr>
        <p:spPr>
          <a:xfrm>
            <a:off x="2424716" y="5642179"/>
            <a:ext cx="4379273" cy="523220"/>
          </a:xfrm>
          <a:prstGeom prst="rect">
            <a:avLst/>
          </a:prstGeom>
          <a:noFill/>
        </p:spPr>
        <p:txBody>
          <a:bodyPr wrap="square" rtlCol="0">
            <a:spAutoFit/>
          </a:bodyPr>
          <a:lstStyle/>
          <a:p>
            <a:r>
              <a:rPr lang="en-GB" sz="2800" b="1" dirty="0">
                <a:solidFill>
                  <a:srgbClr val="7030A0"/>
                </a:solidFill>
                <a:latin typeface="Gadugi" panose="020B0502040204020203" pitchFamily="34" charset="0"/>
                <a:ea typeface="Gadugi" panose="020B0502040204020203" pitchFamily="34" charset="0"/>
              </a:rPr>
              <a:t>Let’s Discuss Together…</a:t>
            </a:r>
          </a:p>
        </p:txBody>
      </p:sp>
      <p:pic>
        <p:nvPicPr>
          <p:cNvPr id="17" name="Picture 16">
            <a:extLst>
              <a:ext uri="{FF2B5EF4-FFF2-40B4-BE49-F238E27FC236}">
                <a16:creationId xmlns:a16="http://schemas.microsoft.com/office/drawing/2014/main" id="{3B06464F-7293-4A63-A677-3BECC244F36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290625" y="5431530"/>
            <a:ext cx="1218408" cy="992912"/>
          </a:xfrm>
          <a:prstGeom prst="rect">
            <a:avLst/>
          </a:prstGeom>
        </p:spPr>
      </p:pic>
      <p:pic>
        <p:nvPicPr>
          <p:cNvPr id="18" name="Picture 2" descr="Mute and Unmute Posters for Remote Learning by Austin to Boston Teacher">
            <a:extLst>
              <a:ext uri="{FF2B5EF4-FFF2-40B4-BE49-F238E27FC236}">
                <a16:creationId xmlns:a16="http://schemas.microsoft.com/office/drawing/2014/main" id="{6DC63846-1706-4315-8509-2D1F09CB381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81384" y="5331361"/>
            <a:ext cx="881003" cy="1144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7D115F9-E5CF-4AC2-A2A6-43D503BFE02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79983" y="5244348"/>
            <a:ext cx="1125407" cy="112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2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5CC-0CFA-4721-9B37-9082DB4C47CB}"/>
              </a:ext>
            </a:extLst>
          </p:cNvPr>
          <p:cNvSpPr>
            <a:spLocks noGrp="1"/>
          </p:cNvSpPr>
          <p:nvPr>
            <p:ph type="title" idx="4294967295"/>
          </p:nvPr>
        </p:nvSpPr>
        <p:spPr>
          <a:xfrm>
            <a:off x="1314450" y="1994169"/>
            <a:ext cx="2628900" cy="2547937"/>
          </a:xfrm>
          <a:noFill/>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Do you have any thoughts or tips on how a person could manage their loneliness? </a:t>
            </a:r>
          </a:p>
        </p:txBody>
      </p:sp>
      <p:pic>
        <p:nvPicPr>
          <p:cNvPr id="4098" name="Picture 2" descr="How to Cope With Loneliness During the Coronavirus Pandemic">
            <a:extLst>
              <a:ext uri="{FF2B5EF4-FFF2-40B4-BE49-F238E27FC236}">
                <a16:creationId xmlns:a16="http://schemas.microsoft.com/office/drawing/2014/main" id="{54645007-1389-4AB0-A2CA-37794A17D5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6217" y="834380"/>
            <a:ext cx="5568739" cy="5568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E3EA4E4-B8A0-4B7E-A827-C367F4C555C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66347" y="1180773"/>
            <a:ext cx="850121" cy="692785"/>
          </a:xfrm>
          <a:prstGeom prst="rect">
            <a:avLst/>
          </a:prstGeom>
        </p:spPr>
      </p:pic>
    </p:spTree>
    <p:extLst>
      <p:ext uri="{BB962C8B-B14F-4D97-AF65-F5344CB8AC3E}">
        <p14:creationId xmlns:p14="http://schemas.microsoft.com/office/powerpoint/2010/main" val="1708605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C7AAF5F8-532B-4676-AB26-80CD071A7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102"/>
          <a:stretch/>
        </p:blipFill>
        <p:spPr bwMode="auto">
          <a:xfrm>
            <a:off x="659549" y="726594"/>
            <a:ext cx="4378221" cy="5571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75137920-DD8E-47F2-A495-47D0697FC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6435"/>
          <a:stretch/>
        </p:blipFill>
        <p:spPr bwMode="auto">
          <a:xfrm>
            <a:off x="5286880" y="726594"/>
            <a:ext cx="511517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5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2DA2-E2EE-41C4-B7EB-2BB139B5BD9A}"/>
              </a:ext>
            </a:extLst>
          </p:cNvPr>
          <p:cNvSpPr>
            <a:spLocks noGrp="1"/>
          </p:cNvSpPr>
          <p:nvPr>
            <p:ph type="title" idx="4294967295"/>
          </p:nvPr>
        </p:nvSpPr>
        <p:spPr>
          <a:xfrm>
            <a:off x="158414" y="1689748"/>
            <a:ext cx="3879014" cy="5069967"/>
          </a:xfrm>
        </p:spPr>
        <p:txBody>
          <a:bodyPr>
            <a:normAutofit/>
          </a:bodyPr>
          <a:lstStyle/>
          <a:p>
            <a:r>
              <a:rPr lang="en-GB" sz="3200" b="1" dirty="0">
                <a:solidFill>
                  <a:schemeClr val="bg1"/>
                </a:solidFill>
                <a:latin typeface="Gadugi" panose="020B0502040204020203" pitchFamily="34" charset="0"/>
                <a:ea typeface="Gadugi" panose="020B0502040204020203" pitchFamily="34" charset="0"/>
              </a:rPr>
              <a:t>Apps that can help someone who is feeling lonely</a:t>
            </a:r>
          </a:p>
        </p:txBody>
      </p:sp>
      <p:graphicFrame>
        <p:nvGraphicFramePr>
          <p:cNvPr id="5" name="Content Placeholder 2">
            <a:extLst>
              <a:ext uri="{FF2B5EF4-FFF2-40B4-BE49-F238E27FC236}">
                <a16:creationId xmlns:a16="http://schemas.microsoft.com/office/drawing/2014/main" id="{46DD7AA1-E636-4710-AC90-10C115E565DC}"/>
              </a:ext>
            </a:extLst>
          </p:cNvPr>
          <p:cNvGraphicFramePr>
            <a:graphicFrameLocks noGrp="1"/>
          </p:cNvGraphicFramePr>
          <p:nvPr>
            <p:ph idx="4294967295"/>
            <p:extLst>
              <p:ext uri="{D42A27DB-BD31-4B8C-83A1-F6EECF244321}">
                <p14:modId xmlns:p14="http://schemas.microsoft.com/office/powerpoint/2010/main" val="2895782231"/>
              </p:ext>
            </p:extLst>
          </p:nvPr>
        </p:nvGraphicFramePr>
        <p:xfrm>
          <a:off x="5943600" y="95095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52" name="Picture 8" descr="Youper AI Therapy">
            <a:extLst>
              <a:ext uri="{FF2B5EF4-FFF2-40B4-BE49-F238E27FC236}">
                <a16:creationId xmlns:a16="http://schemas.microsoft.com/office/drawing/2014/main" id="{F2D5138D-2C05-46E1-89C8-C920A7A8CA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466" y="4185881"/>
            <a:ext cx="1507112" cy="69000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appify brain training app review | Happify, Brain training apps, Brain  training">
            <a:extLst>
              <a:ext uri="{FF2B5EF4-FFF2-40B4-BE49-F238E27FC236}">
                <a16:creationId xmlns:a16="http://schemas.microsoft.com/office/drawing/2014/main" id="{85870889-D978-423B-8AD7-D2F63A6923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7874" y="5579526"/>
            <a:ext cx="1216298" cy="758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pps For Times When You Are Feeling Lonely">
            <a:extLst>
              <a:ext uri="{FF2B5EF4-FFF2-40B4-BE49-F238E27FC236}">
                <a16:creationId xmlns:a16="http://schemas.microsoft.com/office/drawing/2014/main" id="{20C5C1F4-9663-49DC-8262-677B7291C0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9659" y="1110835"/>
            <a:ext cx="886534" cy="8865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eetup - We are what we do">
            <a:extLst>
              <a:ext uri="{FF2B5EF4-FFF2-40B4-BE49-F238E27FC236}">
                <a16:creationId xmlns:a16="http://schemas.microsoft.com/office/drawing/2014/main" id="{108C20B8-E373-4658-8254-2F1DFC7C15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4203" y="2652712"/>
            <a:ext cx="1476375"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0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7C64A5-ADA6-427B-A01B-BD9131780618}"/>
              </a:ext>
            </a:extLst>
          </p:cNvPr>
          <p:cNvSpPr>
            <a:spLocks noGrp="1"/>
          </p:cNvSpPr>
          <p:nvPr>
            <p:ph type="title" idx="4294967295"/>
          </p:nvPr>
        </p:nvSpPr>
        <p:spPr>
          <a:xfrm>
            <a:off x="331567" y="919128"/>
            <a:ext cx="11139487" cy="930275"/>
          </a:xfrm>
        </p:spPr>
        <p:txBody>
          <a:bodyPr vert="horz" lIns="91440" tIns="45720" rIns="91440" bIns="45720" rtlCol="0" anchor="b">
            <a:normAutofit/>
          </a:bodyPr>
          <a:lstStyle/>
          <a:p>
            <a:pPr algn="ctr"/>
            <a:r>
              <a:rPr lang="en-US" sz="4000" b="1" dirty="0">
                <a:solidFill>
                  <a:srgbClr val="FFFFFF"/>
                </a:solidFill>
                <a:latin typeface="Gadugi" panose="020B0502040204020203" pitchFamily="34" charset="0"/>
                <a:ea typeface="Gadugi" panose="020B0502040204020203" pitchFamily="34" charset="0"/>
              </a:rPr>
              <a:t>Helping Others with Loneliness </a:t>
            </a:r>
          </a:p>
        </p:txBody>
      </p:sp>
      <p:pic>
        <p:nvPicPr>
          <p:cNvPr id="5122" name="Picture 2" descr="Origins: Post-It Note Adhesive | Alumni Association | University of  Colorado Boulder">
            <a:extLst>
              <a:ext uri="{FF2B5EF4-FFF2-40B4-BE49-F238E27FC236}">
                <a16:creationId xmlns:a16="http://schemas.microsoft.com/office/drawing/2014/main" id="{A7FB0C27-2D98-4D97-B506-01A4C984B2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351" y="2115101"/>
            <a:ext cx="5455917" cy="36306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rigins: Post-It Note Adhesive | Alumni Association | University of  Colorado Boulder">
            <a:extLst>
              <a:ext uri="{FF2B5EF4-FFF2-40B4-BE49-F238E27FC236}">
                <a16:creationId xmlns:a16="http://schemas.microsoft.com/office/drawing/2014/main" id="{07A5F499-F510-4E01-853F-ECA50B74AF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134" y="2114115"/>
            <a:ext cx="5455917" cy="3630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84FB64-9CE6-4E84-8460-26D94D964B0A}"/>
              </a:ext>
            </a:extLst>
          </p:cNvPr>
          <p:cNvSpPr txBox="1"/>
          <p:nvPr/>
        </p:nvSpPr>
        <p:spPr>
          <a:xfrm>
            <a:off x="1902709" y="3329896"/>
            <a:ext cx="2743200" cy="923330"/>
          </a:xfrm>
          <a:prstGeom prst="rect">
            <a:avLst/>
          </a:prstGeom>
          <a:noFill/>
        </p:spPr>
        <p:txBody>
          <a:bodyPr wrap="square" rtlCol="0">
            <a:spAutoFit/>
          </a:bodyPr>
          <a:lstStyle/>
          <a:p>
            <a:pPr algn="ctr"/>
            <a:r>
              <a:rPr lang="en-GB" b="1" dirty="0"/>
              <a:t>How might you know if someone else is feeling lonely? </a:t>
            </a:r>
          </a:p>
        </p:txBody>
      </p:sp>
      <p:sp>
        <p:nvSpPr>
          <p:cNvPr id="15" name="TextBox 14">
            <a:extLst>
              <a:ext uri="{FF2B5EF4-FFF2-40B4-BE49-F238E27FC236}">
                <a16:creationId xmlns:a16="http://schemas.microsoft.com/office/drawing/2014/main" id="{047EF56A-AF02-4FF3-BA6F-3C9DAE779425}"/>
              </a:ext>
            </a:extLst>
          </p:cNvPr>
          <p:cNvSpPr txBox="1"/>
          <p:nvPr/>
        </p:nvSpPr>
        <p:spPr>
          <a:xfrm>
            <a:off x="7706493" y="3429000"/>
            <a:ext cx="2743200" cy="646331"/>
          </a:xfrm>
          <a:prstGeom prst="rect">
            <a:avLst/>
          </a:prstGeom>
          <a:noFill/>
        </p:spPr>
        <p:txBody>
          <a:bodyPr wrap="square" rtlCol="0">
            <a:spAutoFit/>
          </a:bodyPr>
          <a:lstStyle/>
          <a:p>
            <a:pPr algn="ctr"/>
            <a:r>
              <a:rPr lang="en-GB" b="1" dirty="0"/>
              <a:t>What could you do to support them? </a:t>
            </a:r>
          </a:p>
        </p:txBody>
      </p:sp>
      <p:pic>
        <p:nvPicPr>
          <p:cNvPr id="5126" name="Picture 6" descr="Jamboard - Free Software To Use for Remote Team-Building Programs">
            <a:extLst>
              <a:ext uri="{FF2B5EF4-FFF2-40B4-BE49-F238E27FC236}">
                <a16:creationId xmlns:a16="http://schemas.microsoft.com/office/drawing/2014/main" id="{F72FD070-7485-4040-B831-9D2A44601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67" y="5812358"/>
            <a:ext cx="679676" cy="67967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pp Spotlight: Padlet - Journey with Technology">
            <a:extLst>
              <a:ext uri="{FF2B5EF4-FFF2-40B4-BE49-F238E27FC236}">
                <a16:creationId xmlns:a16="http://schemas.microsoft.com/office/drawing/2014/main" id="{3E886A80-0458-4360-883E-CEC2CCF59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635" y="5809636"/>
            <a:ext cx="964023" cy="68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1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6550B4-42E8-4440-A408-087B057F10A0}"/>
              </a:ext>
            </a:extLst>
          </p:cNvPr>
          <p:cNvSpPr txBox="1"/>
          <p:nvPr/>
        </p:nvSpPr>
        <p:spPr>
          <a:xfrm>
            <a:off x="6189598" y="732096"/>
            <a:ext cx="4785837" cy="163405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bg1"/>
                </a:solidFill>
                <a:latin typeface="Gadugi" panose="020B0502040204020203" pitchFamily="34" charset="0"/>
                <a:ea typeface="Gadugi" panose="020B0502040204020203" pitchFamily="34" charset="0"/>
                <a:cs typeface="+mj-cs"/>
              </a:rPr>
              <a:t>6 Ways to Cheer Up That Lonely Someone </a:t>
            </a:r>
          </a:p>
        </p:txBody>
      </p:sp>
      <p:pic>
        <p:nvPicPr>
          <p:cNvPr id="10" name="Picture 12" descr="5 Goal Setting Steps To Achieve Your Dream Goals">
            <a:extLst>
              <a:ext uri="{FF2B5EF4-FFF2-40B4-BE49-F238E27FC236}">
                <a16:creationId xmlns:a16="http://schemas.microsoft.com/office/drawing/2014/main" id="{2F40E55F-2C8A-4892-91C0-4CAE44962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9" r="437" b="2"/>
          <a:stretch/>
        </p:blipFill>
        <p:spPr bwMode="auto">
          <a:xfrm>
            <a:off x="3175743" y="4547960"/>
            <a:ext cx="3013855" cy="20608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002C65DF-667A-4304-B7B2-C2F18544CDE1}"/>
              </a:ext>
            </a:extLst>
          </p:cNvPr>
          <p:cNvGraphicFramePr/>
          <p:nvPr/>
        </p:nvGraphicFramePr>
        <p:xfrm>
          <a:off x="6567955" y="2412009"/>
          <a:ext cx="4785837" cy="3713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0" descr="How Optimism Can Help Your Career: 4 Simple Steps">
            <a:extLst>
              <a:ext uri="{FF2B5EF4-FFF2-40B4-BE49-F238E27FC236}">
                <a16:creationId xmlns:a16="http://schemas.microsoft.com/office/drawing/2014/main" id="{ED238F15-BFEF-499F-AFC2-200D894B6EF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51" r="8843" b="-2"/>
          <a:stretch/>
        </p:blipFill>
        <p:spPr bwMode="auto">
          <a:xfrm>
            <a:off x="76882" y="4547960"/>
            <a:ext cx="2910983" cy="20560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eople Outdoor Activities In Park Flat Vector Set Stock Illustration -  Download Image Now - iStock">
            <a:extLst>
              <a:ext uri="{FF2B5EF4-FFF2-40B4-BE49-F238E27FC236}">
                <a16:creationId xmlns:a16="http://schemas.microsoft.com/office/drawing/2014/main" id="{F10D5694-F3EF-4F45-8C64-2FAD834DE61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203" r="1" b="9004"/>
          <a:stretch/>
        </p:blipFill>
        <p:spPr bwMode="auto">
          <a:xfrm>
            <a:off x="76883" y="2412009"/>
            <a:ext cx="2910984" cy="19640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Vanilla cupcakes | Let them eat cake, Love food, Eat dessert">
            <a:extLst>
              <a:ext uri="{FF2B5EF4-FFF2-40B4-BE49-F238E27FC236}">
                <a16:creationId xmlns:a16="http://schemas.microsoft.com/office/drawing/2014/main" id="{2328D29E-BD08-4119-A6B1-78D2EE026F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0953" b="14894"/>
          <a:stretch/>
        </p:blipFill>
        <p:spPr bwMode="auto">
          <a:xfrm>
            <a:off x="103755" y="232857"/>
            <a:ext cx="2857236" cy="20072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Video Chat Between Friends In Headset On Computer With Camera. Online  Chatting And Comunication Vector Concept Stock Vector - Illustration of  chair, character: 97070827">
            <a:extLst>
              <a:ext uri="{FF2B5EF4-FFF2-40B4-BE49-F238E27FC236}">
                <a16:creationId xmlns:a16="http://schemas.microsoft.com/office/drawing/2014/main" id="{AF2D838D-F74E-4983-A709-E98EEF9BF2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263" r="-3" b="15835"/>
          <a:stretch/>
        </p:blipFill>
        <p:spPr bwMode="auto">
          <a:xfrm>
            <a:off x="3179955" y="2366149"/>
            <a:ext cx="3013876" cy="20547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Listen When Someone You Know Discloses Sexual Harassment or Assault  – Psychology Benefits Society">
            <a:extLst>
              <a:ext uri="{FF2B5EF4-FFF2-40B4-BE49-F238E27FC236}">
                <a16:creationId xmlns:a16="http://schemas.microsoft.com/office/drawing/2014/main" id="{FFB3F338-2D02-4EC0-9556-F761AC924D6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881"/>
          <a:stretch/>
        </p:blipFill>
        <p:spPr bwMode="auto">
          <a:xfrm>
            <a:off x="3179955" y="149667"/>
            <a:ext cx="2998757" cy="205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15B016-F873-4CEA-912B-7A10E04CDED3}"/>
              </a:ext>
            </a:extLst>
          </p:cNvPr>
          <p:cNvSpPr txBox="1"/>
          <p:nvPr/>
        </p:nvSpPr>
        <p:spPr>
          <a:xfrm>
            <a:off x="794473" y="470708"/>
            <a:ext cx="3429000" cy="171907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000" b="1" kern="1200" dirty="0">
                <a:solidFill>
                  <a:schemeClr val="bg1"/>
                </a:solidFill>
                <a:latin typeface="Gadugi" panose="020B0502040204020203" pitchFamily="34" charset="0"/>
                <a:ea typeface="Gadugi" panose="020B0502040204020203" pitchFamily="34" charset="0"/>
                <a:cs typeface="+mj-cs"/>
              </a:rPr>
              <a:t>Do Something Positive for Yourself or for Someone Else   </a:t>
            </a:r>
          </a:p>
        </p:txBody>
      </p:sp>
      <p:sp>
        <p:nvSpPr>
          <p:cNvPr id="3" name="Content Placeholder 2">
            <a:extLst>
              <a:ext uri="{FF2B5EF4-FFF2-40B4-BE49-F238E27FC236}">
                <a16:creationId xmlns:a16="http://schemas.microsoft.com/office/drawing/2014/main" id="{06C0AA73-BA56-4FF1-974A-08E37FAC22F2}"/>
              </a:ext>
            </a:extLst>
          </p:cNvPr>
          <p:cNvSpPr>
            <a:spLocks noGrp="1"/>
          </p:cNvSpPr>
          <p:nvPr>
            <p:ph idx="4294967295"/>
          </p:nvPr>
        </p:nvSpPr>
        <p:spPr>
          <a:xfrm>
            <a:off x="331304" y="2358592"/>
            <a:ext cx="3728632" cy="3554846"/>
          </a:xfrm>
        </p:spPr>
        <p:txBody>
          <a:bodyPr vert="horz" lIns="91440" tIns="45720" rIns="91440" bIns="45720" rtlCol="0" anchor="t">
            <a:noAutofit/>
          </a:bodyPr>
          <a:lstStyle/>
          <a:p>
            <a:pPr marL="457200" indent="-457200">
              <a:buAutoNum type="arabicPeriod"/>
            </a:pPr>
            <a:r>
              <a:rPr lang="en-US" sz="2400" b="1" dirty="0">
                <a:solidFill>
                  <a:schemeClr val="bg1"/>
                </a:solidFill>
                <a:latin typeface="Gadugi" panose="020B0502040204020203" pitchFamily="34" charset="0"/>
                <a:ea typeface="Gadugi" panose="020B0502040204020203" pitchFamily="34" charset="0"/>
              </a:rPr>
              <a:t>Consider what you can do for yourself to support your well-being or help you if you are feeling lonely.</a:t>
            </a:r>
          </a:p>
          <a:p>
            <a:pPr marL="457200" indent="-457200">
              <a:buAutoNum type="arabicPeriod"/>
            </a:pPr>
            <a:r>
              <a:rPr lang="en-US" sz="2400" b="1" dirty="0">
                <a:solidFill>
                  <a:schemeClr val="bg1"/>
                </a:solidFill>
                <a:latin typeface="Gadugi" panose="020B0502040204020203" pitchFamily="34" charset="0"/>
                <a:ea typeface="Gadugi" panose="020B0502040204020203" pitchFamily="34" charset="0"/>
              </a:rPr>
              <a:t>If you know someone that you suspect may be feeling lonely, think of one thing you could do to support them . </a:t>
            </a:r>
          </a:p>
        </p:txBody>
      </p:sp>
      <p:pic>
        <p:nvPicPr>
          <p:cNvPr id="7" name="Picture 6" descr="How Small Details Can Make a Big Difference on Your Web Site">
            <a:extLst>
              <a:ext uri="{FF2B5EF4-FFF2-40B4-BE49-F238E27FC236}">
                <a16:creationId xmlns:a16="http://schemas.microsoft.com/office/drawing/2014/main" id="{4119265B-3869-4C0F-AB85-628919EFCE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7010" y="1592750"/>
            <a:ext cx="6903720" cy="488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6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0789C-0CDD-4F7D-A61C-901A8AAD2EB9}"/>
              </a:ext>
            </a:extLst>
          </p:cNvPr>
          <p:cNvSpPr>
            <a:spLocks noGrp="1"/>
          </p:cNvSpPr>
          <p:nvPr>
            <p:ph type="title" idx="4294967295"/>
          </p:nvPr>
        </p:nvSpPr>
        <p:spPr>
          <a:xfrm>
            <a:off x="410817" y="463826"/>
            <a:ext cx="5857461" cy="1086678"/>
          </a:xfrm>
        </p:spPr>
        <p:txBody>
          <a:bodyPr/>
          <a:lstStyle/>
          <a:p>
            <a:r>
              <a:rPr lang="en-GB" b="1" dirty="0">
                <a:solidFill>
                  <a:schemeClr val="bg1"/>
                </a:solidFill>
                <a:latin typeface="Gadugi" panose="020B0502040204020203" pitchFamily="34" charset="0"/>
                <a:ea typeface="Gadugi" panose="020B0502040204020203" pitchFamily="34" charset="0"/>
              </a:rPr>
              <a:t>Takeaways &amp; Toolkit</a:t>
            </a:r>
          </a:p>
        </p:txBody>
      </p:sp>
      <p:pic>
        <p:nvPicPr>
          <p:cNvPr id="9218" name="Picture 2" descr="Spending on takeaways to triple to £7 billion a year as we all cook less |  Daily Mail Online">
            <a:extLst>
              <a:ext uri="{FF2B5EF4-FFF2-40B4-BE49-F238E27FC236}">
                <a16:creationId xmlns:a16="http://schemas.microsoft.com/office/drawing/2014/main" id="{7C372285-9608-4EB6-BEAC-DE62F8180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41" y="2388211"/>
            <a:ext cx="18764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hat's in your toolkit of happiness? - Inge Dowden Coaching">
            <a:extLst>
              <a:ext uri="{FF2B5EF4-FFF2-40B4-BE49-F238E27FC236}">
                <a16:creationId xmlns:a16="http://schemas.microsoft.com/office/drawing/2014/main" id="{75FC8961-1CC5-459F-BD1F-5667C31EB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160" y="324077"/>
            <a:ext cx="2486025" cy="1838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B9ECDD-EDCB-428F-B733-FEFB153C9235}"/>
              </a:ext>
            </a:extLst>
          </p:cNvPr>
          <p:cNvSpPr txBox="1"/>
          <p:nvPr/>
        </p:nvSpPr>
        <p:spPr>
          <a:xfrm>
            <a:off x="2100866" y="1446614"/>
            <a:ext cx="3102428" cy="5078313"/>
          </a:xfrm>
          <a:prstGeom prst="rect">
            <a:avLst/>
          </a:prstGeom>
          <a:noFill/>
        </p:spPr>
        <p:txBody>
          <a:bodyPr wrap="square" rtlCol="0">
            <a:spAutoFit/>
          </a:bodyPr>
          <a:lstStyle/>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Loneliness is universal. We all feel lonely at times</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Other people won’t necessarily fill you up</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Only you can fill your inner life</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When you are lonely remind yourself that this feeling, if allowed, will change. </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Try not to be frightened of loneliness – try to be curious</a:t>
            </a:r>
          </a:p>
        </p:txBody>
      </p:sp>
      <p:sp>
        <p:nvSpPr>
          <p:cNvPr id="6" name="TextBox 5">
            <a:extLst>
              <a:ext uri="{FF2B5EF4-FFF2-40B4-BE49-F238E27FC236}">
                <a16:creationId xmlns:a16="http://schemas.microsoft.com/office/drawing/2014/main" id="{0B3092FD-6AFF-4407-BC73-5CCC42290B29}"/>
              </a:ext>
            </a:extLst>
          </p:cNvPr>
          <p:cNvSpPr txBox="1"/>
          <p:nvPr/>
        </p:nvSpPr>
        <p:spPr>
          <a:xfrm>
            <a:off x="5698118" y="2286606"/>
            <a:ext cx="6269441" cy="4801314"/>
          </a:xfrm>
          <a:prstGeom prst="rect">
            <a:avLst/>
          </a:prstGeom>
          <a:noFill/>
        </p:spPr>
        <p:txBody>
          <a:bodyPr wrap="square" rtlCol="0">
            <a:spAutoFit/>
          </a:bodyPr>
          <a:lstStyle/>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Don’t do but be</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Remember we need to feel lonely to become an individual.</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When you feel the thud of loneliness, remember it happens to all humans.</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We don’t feel lonely because we are bad or doing it wrong</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Find something that brings you peace, like music, nature, a book</a:t>
            </a:r>
          </a:p>
          <a:p>
            <a:pPr lvl="0"/>
            <a:endParaRPr lang="en-GB" b="1" dirty="0">
              <a:solidFill>
                <a:schemeClr val="bg1"/>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pPr>
            <a:r>
              <a:rPr lang="en-GB" b="1" dirty="0">
                <a:solidFill>
                  <a:schemeClr val="bg1"/>
                </a:solidFill>
                <a:latin typeface="Gadugi" panose="020B0502040204020203" pitchFamily="34" charset="0"/>
                <a:ea typeface="Gadugi" panose="020B0502040204020203" pitchFamily="34" charset="0"/>
              </a:rPr>
              <a:t>In the lonely times we get to know ourselves better and that will make us less lonely</a:t>
            </a:r>
          </a:p>
          <a:p>
            <a:endParaRPr lang="en-GB" dirty="0"/>
          </a:p>
        </p:txBody>
      </p:sp>
    </p:spTree>
    <p:extLst>
      <p:ext uri="{BB962C8B-B14F-4D97-AF65-F5344CB8AC3E}">
        <p14:creationId xmlns:p14="http://schemas.microsoft.com/office/powerpoint/2010/main" val="282282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72F059F-B163-471F-AA64-B6A92DF105E5}"/>
              </a:ext>
            </a:extLst>
          </p:cNvPr>
          <p:cNvSpPr txBox="1">
            <a:spLocks/>
          </p:cNvSpPr>
          <p:nvPr/>
        </p:nvSpPr>
        <p:spPr>
          <a:xfrm>
            <a:off x="618100" y="2626632"/>
            <a:ext cx="5978643" cy="3573463"/>
          </a:xfr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hlinkClick r:id="rId2">
                  <a:extLst>
                    <a:ext uri="{A12FA001-AC4F-418D-AE19-62706E023703}">
                      <ahyp:hlinkClr xmlns:ahyp="http://schemas.microsoft.com/office/drawing/2018/hyperlinkcolor" val="tx"/>
                    </a:ext>
                  </a:extLst>
                </a:hlinkClick>
              </a:rPr>
              <a:t>BBC Radio 4 - All in the Mind - Take part in the BBC Loneliness Experiment</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https://www.mind.org.uk/information-support/tips-for-everyday-living/loneliness/tips-to-manage-loneliness/</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https://letstalkloneliness.co.uk/advice/</a:t>
            </a:r>
            <a:endParaRPr lang="en-US" sz="2400" dirty="0">
              <a:solidFill>
                <a:schemeClr val="bg1"/>
              </a:solidFill>
            </a:endParaRPr>
          </a:p>
          <a:p>
            <a:pPr marL="0"/>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https://www.supportline.org.uk/problems/loneliness/</a:t>
            </a:r>
            <a:endParaRPr lang="en-US" sz="2400" dirty="0">
              <a:solidFill>
                <a:schemeClr val="bg1"/>
              </a:solidFill>
            </a:endParaRPr>
          </a:p>
          <a:p>
            <a:pPr marL="0"/>
            <a:endParaRPr lang="en-US" sz="1700" dirty="0"/>
          </a:p>
        </p:txBody>
      </p:sp>
      <p:pic>
        <p:nvPicPr>
          <p:cNvPr id="5" name="Picture 4" descr="Lonely Sad Word Vector Images (47)">
            <a:extLst>
              <a:ext uri="{FF2B5EF4-FFF2-40B4-BE49-F238E27FC236}">
                <a16:creationId xmlns:a16="http://schemas.microsoft.com/office/drawing/2014/main" id="{97837430-1C17-4C6F-9878-0D12192E9D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6" r="2168"/>
          <a:stretch/>
        </p:blipFill>
        <p:spPr bwMode="auto">
          <a:xfrm>
            <a:off x="7397005" y="1649186"/>
            <a:ext cx="4794994" cy="5208811"/>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88E99F-C7E8-45F4-A8F3-AA97476F13CD}"/>
              </a:ext>
            </a:extLst>
          </p:cNvPr>
          <p:cNvSpPr/>
          <p:nvPr/>
        </p:nvSpPr>
        <p:spPr>
          <a:xfrm>
            <a:off x="618100" y="952892"/>
            <a:ext cx="6234720" cy="523220"/>
          </a:xfrm>
          <a:prstGeom prst="rect">
            <a:avLst/>
          </a:prstGeom>
        </p:spPr>
        <p:txBody>
          <a:bodyPr wrap="none">
            <a:spAutoFit/>
          </a:bodyPr>
          <a:lstStyle/>
          <a:p>
            <a:r>
              <a:rPr lang="en-US" sz="2800" b="1" dirty="0">
                <a:solidFill>
                  <a:schemeClr val="bg1"/>
                </a:solidFill>
                <a:latin typeface="Gadugi" panose="020B0502040204020203" pitchFamily="34" charset="0"/>
                <a:ea typeface="Gadugi" panose="020B0502040204020203" pitchFamily="34" charset="0"/>
              </a:rPr>
              <a:t>Additional Information / Resources:</a:t>
            </a:r>
            <a:endParaRPr lang="en-GB" sz="2800" dirty="0">
              <a:solidFill>
                <a:schemeClr val="bg1"/>
              </a:solidFill>
            </a:endParaRPr>
          </a:p>
        </p:txBody>
      </p:sp>
    </p:spTree>
    <p:extLst>
      <p:ext uri="{BB962C8B-B14F-4D97-AF65-F5344CB8AC3E}">
        <p14:creationId xmlns:p14="http://schemas.microsoft.com/office/powerpoint/2010/main" val="3075139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A1FDA6-AD4D-4213-BD2B-F98215F3375C}"/>
              </a:ext>
            </a:extLst>
          </p:cNvPr>
          <p:cNvSpPr txBox="1"/>
          <p:nvPr/>
        </p:nvSpPr>
        <p:spPr>
          <a:xfrm>
            <a:off x="645858" y="5110423"/>
            <a:ext cx="10906061" cy="671540"/>
          </a:xfrm>
          <a:prstGeom prst="rect">
            <a:avLst/>
          </a:prstGeom>
          <a:noFill/>
        </p:spPr>
        <p:txBody>
          <a:bodyPr vert="horz" lIns="91440" tIns="45720" rIns="91440" bIns="45720" rtlCol="0" anchor="ctr">
            <a:normAutofit/>
          </a:bodyPr>
          <a:lstStyle/>
          <a:p>
            <a:pPr indent="-228600" algn="ctr" fontAlgn="t">
              <a:lnSpc>
                <a:spcPct val="90000"/>
              </a:lnSpc>
              <a:spcBef>
                <a:spcPct val="0"/>
              </a:spcBef>
              <a:spcAft>
                <a:spcPts val="600"/>
              </a:spcAft>
            </a:pPr>
            <a:r>
              <a:rPr lang="en-US" sz="4100" b="0" i="0" u="none" strike="noStrike">
                <a:effectLst/>
                <a:latin typeface="+mj-lt"/>
                <a:ea typeface="+mj-ea"/>
                <a:cs typeface="+mj-cs"/>
                <a:hlinkClick r:id="rId2"/>
              </a:rPr>
              <a:t>https://www.pixelthoughts.co/</a:t>
            </a:r>
            <a:endParaRPr lang="en-US" sz="4100" b="0" i="0" u="none" strike="noStrike">
              <a:effectLst/>
              <a:latin typeface="+mj-lt"/>
              <a:ea typeface="+mj-ea"/>
              <a:cs typeface="+mj-cs"/>
            </a:endParaRPr>
          </a:p>
        </p:txBody>
      </p:sp>
      <p:pic>
        <p:nvPicPr>
          <p:cNvPr id="10242" name="Picture 2" descr="Let It Go - GoNoodle">
            <a:extLst>
              <a:ext uri="{FF2B5EF4-FFF2-40B4-BE49-F238E27FC236}">
                <a16:creationId xmlns:a16="http://schemas.microsoft.com/office/drawing/2014/main" id="{D780F691-7FAF-4EE7-8C16-6AD6AA0F6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50" r="-1" b="7608"/>
          <a:stretch/>
        </p:blipFill>
        <p:spPr bwMode="auto">
          <a:xfrm>
            <a:off x="2729549" y="1747577"/>
            <a:ext cx="6732902" cy="304807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38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A03769-2A3A-4B42-9AC0-8FCB0A6981DB}"/>
              </a:ext>
            </a:extLst>
          </p:cNvPr>
          <p:cNvSpPr txBox="1"/>
          <p:nvPr/>
        </p:nvSpPr>
        <p:spPr>
          <a:xfrm>
            <a:off x="8477930" y="1025178"/>
            <a:ext cx="2933873" cy="1077218"/>
          </a:xfrm>
          <a:prstGeom prst="rect">
            <a:avLst/>
          </a:prstGeom>
          <a:noFill/>
        </p:spPr>
        <p:txBody>
          <a:bodyPr wrap="square">
            <a:spAutoFit/>
          </a:bodyPr>
          <a:lstStyle/>
          <a:p>
            <a:r>
              <a:rPr lang="en-GB" sz="3200" b="1" dirty="0">
                <a:solidFill>
                  <a:schemeClr val="bg1"/>
                </a:solidFill>
                <a:latin typeface="Gadugi" panose="020B0502040204020203" pitchFamily="34" charset="0"/>
                <a:ea typeface="Gadugi" panose="020B0502040204020203" pitchFamily="34" charset="0"/>
              </a:rPr>
              <a:t>Tutor</a:t>
            </a:r>
          </a:p>
          <a:p>
            <a:r>
              <a:rPr lang="en-GB" sz="3200" b="1" dirty="0">
                <a:solidFill>
                  <a:schemeClr val="bg1"/>
                </a:solidFill>
                <a:latin typeface="Gadugi" panose="020B0502040204020203" pitchFamily="34" charset="0"/>
                <a:ea typeface="Gadugi" panose="020B0502040204020203" pitchFamily="34" charset="0"/>
              </a:rPr>
              <a:t>Notes:</a:t>
            </a:r>
          </a:p>
        </p:txBody>
      </p:sp>
      <p:sp>
        <p:nvSpPr>
          <p:cNvPr id="10" name="TextBox 9">
            <a:extLst>
              <a:ext uri="{FF2B5EF4-FFF2-40B4-BE49-F238E27FC236}">
                <a16:creationId xmlns:a16="http://schemas.microsoft.com/office/drawing/2014/main" id="{D869CF22-F23D-4E03-9565-1F1F21563AD0}"/>
              </a:ext>
            </a:extLst>
          </p:cNvPr>
          <p:cNvSpPr txBox="1"/>
          <p:nvPr/>
        </p:nvSpPr>
        <p:spPr>
          <a:xfrm>
            <a:off x="8345408" y="2354187"/>
            <a:ext cx="2933873" cy="4182683"/>
          </a:xfrm>
          <a:prstGeom prst="rect">
            <a:avLst/>
          </a:prstGeom>
          <a:noFill/>
        </p:spPr>
        <p:txBody>
          <a:bodyPr wrap="square">
            <a:spAutoFit/>
          </a:bodyPr>
          <a:lstStyle/>
          <a:p>
            <a:pPr marL="0" marR="0" lvl="0" indent="-2286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This session </a:t>
            </a:r>
            <a:r>
              <a:rPr lang="en-US" sz="1400" b="1" dirty="0">
                <a:solidFill>
                  <a:schemeClr val="bg1">
                    <a:alpha val="60000"/>
                  </a:schemeClr>
                </a:solidFill>
                <a:latin typeface="Gadugi" panose="020B0502040204020203" pitchFamily="34" charset="0"/>
                <a:ea typeface="Gadugi" panose="020B0502040204020203" pitchFamily="34" charset="0"/>
              </a:rPr>
              <a:t>can be adapted to suit your learners’ needs.</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Feel free to add, change or omit activities or resources as you see fit. </a:t>
            </a:r>
          </a:p>
          <a:p>
            <a:pPr marR="0" lvl="0" defTabSz="914400" rtl="0" eaLnBrk="1" fontAlgn="auto" latinLnBrk="0" hangingPunct="1">
              <a:lnSpc>
                <a:spcPct val="9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L="0" marR="0" lvl="0" indent="-2286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400" b="1" dirty="0">
                <a:solidFill>
                  <a:schemeClr val="bg1">
                    <a:alpha val="60000"/>
                  </a:schemeClr>
                </a:solidFill>
                <a:latin typeface="Gadugi" panose="020B0502040204020203" pitchFamily="34" charset="0"/>
                <a:ea typeface="Gadugi" panose="020B0502040204020203" pitchFamily="34" charset="0"/>
              </a:rPr>
              <a:t>The importance of this session is to get learners talking about loneliness. Allow this to unfold if it does, do not worry if this takes time over other activities. </a:t>
            </a: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Some activities may involve </a:t>
            </a:r>
            <a:r>
              <a:rPr lang="en-US" sz="1400" b="1" dirty="0">
                <a:solidFill>
                  <a:schemeClr val="bg1">
                    <a:alpha val="60000"/>
                  </a:schemeClr>
                </a:solidFill>
                <a:latin typeface="Gadugi" panose="020B0502040204020203" pitchFamily="34" charset="0"/>
                <a:ea typeface="Gadugi" panose="020B0502040204020203" pitchFamily="34" charset="0"/>
              </a:rPr>
              <a:t>minimal</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preparation before the session, such as setting up a Microsoft Form or a </a:t>
            </a:r>
            <a:r>
              <a:rPr lang="en-US" sz="1400" b="1" dirty="0">
                <a:solidFill>
                  <a:schemeClr val="bg1">
                    <a:alpha val="60000"/>
                  </a:schemeClr>
                </a:solidFill>
                <a:latin typeface="Gadugi" panose="020B0502040204020203" pitchFamily="34" charset="0"/>
                <a:ea typeface="Gadugi" panose="020B0502040204020203" pitchFamily="34" charset="0"/>
              </a:rPr>
              <a:t>Padlet</a:t>
            </a:r>
            <a:r>
              <a:rPr kumimoji="0" lang="en-US" sz="1400" b="1" i="0" u="none" strike="noStrike" kern="1200" cap="none" spc="0" normalizeH="0" baseline="0" noProof="0" dirty="0">
                <a:ln>
                  <a:noFill/>
                </a:ln>
                <a:solidFill>
                  <a:schemeClr val="bg1">
                    <a:alpha val="60000"/>
                  </a:schemeClr>
                </a:solidFill>
                <a:effectLst/>
                <a:uLnTx/>
                <a:uFillTx/>
                <a:latin typeface="Gadugi" panose="020B0502040204020203" pitchFamily="34" charset="0"/>
                <a:ea typeface="Gadugi" panose="020B0502040204020203" pitchFamily="34" charset="0"/>
              </a:rPr>
              <a:t>, for example. </a:t>
            </a:r>
          </a:p>
          <a:p>
            <a:endParaRPr lang="en-GB" sz="1400" dirty="0">
              <a:solidFill>
                <a:schemeClr val="bg1"/>
              </a:solidFill>
              <a:latin typeface="Gadugi" panose="020B0502040204020203" pitchFamily="34" charset="0"/>
              <a:ea typeface="Gadugi" panose="020B0502040204020203" pitchFamily="34" charset="0"/>
            </a:endParaRPr>
          </a:p>
        </p:txBody>
      </p:sp>
      <p:pic>
        <p:nvPicPr>
          <p:cNvPr id="11" name="table">
            <a:extLst>
              <a:ext uri="{FF2B5EF4-FFF2-40B4-BE49-F238E27FC236}">
                <a16:creationId xmlns:a16="http://schemas.microsoft.com/office/drawing/2014/main" id="{9863A874-8BC5-4235-8B9B-901904EA4437}"/>
              </a:ext>
            </a:extLst>
          </p:cNvPr>
          <p:cNvPicPr>
            <a:picLocks noChangeAspect="1"/>
          </p:cNvPicPr>
          <p:nvPr/>
        </p:nvPicPr>
        <p:blipFill>
          <a:blip r:embed="rId2"/>
          <a:stretch>
            <a:fillRect/>
          </a:stretch>
        </p:blipFill>
        <p:spPr>
          <a:xfrm>
            <a:off x="188310" y="128630"/>
            <a:ext cx="7970952" cy="6600739"/>
          </a:xfrm>
          <a:prstGeom prst="rect">
            <a:avLst/>
          </a:prstGeom>
        </p:spPr>
      </p:pic>
    </p:spTree>
    <p:extLst>
      <p:ext uri="{BB962C8B-B14F-4D97-AF65-F5344CB8AC3E}">
        <p14:creationId xmlns:p14="http://schemas.microsoft.com/office/powerpoint/2010/main" val="3518829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CA1E5-C80E-4C3A-A9B3-3D7A2937BC28}"/>
              </a:ext>
            </a:extLst>
          </p:cNvPr>
          <p:cNvSpPr txBox="1"/>
          <p:nvPr/>
        </p:nvSpPr>
        <p:spPr>
          <a:xfrm>
            <a:off x="2604977" y="1568302"/>
            <a:ext cx="6262576" cy="3046988"/>
          </a:xfrm>
          <a:prstGeom prst="rect">
            <a:avLst/>
          </a:prstGeom>
          <a:noFill/>
        </p:spPr>
        <p:txBody>
          <a:bodyPr wrap="square" rtlCol="0">
            <a:spAutoFit/>
          </a:bodyPr>
          <a:lstStyle/>
          <a:p>
            <a:pPr algn="ctr"/>
            <a:r>
              <a:rPr lang="en-GB" sz="2400" b="1" dirty="0">
                <a:solidFill>
                  <a:schemeClr val="bg1"/>
                </a:solidFill>
              </a:rPr>
              <a:t>THANK YOU</a:t>
            </a:r>
          </a:p>
          <a:p>
            <a:pPr algn="ctr"/>
            <a:endParaRPr lang="en-GB" sz="2400" b="1" dirty="0">
              <a:solidFill>
                <a:schemeClr val="bg1"/>
              </a:solidFill>
            </a:endParaRPr>
          </a:p>
          <a:p>
            <a:pPr algn="ctr"/>
            <a:r>
              <a:rPr lang="en-GB" sz="2400" b="1" dirty="0">
                <a:solidFill>
                  <a:schemeClr val="bg1"/>
                </a:solidFill>
              </a:rPr>
              <a:t>For further information on this topic including a webinar led by specialist wellbeing practitioners, please visit the Talking Health series on the Let’s Chat website.</a:t>
            </a:r>
          </a:p>
          <a:p>
            <a:pPr algn="ctr"/>
            <a:endParaRPr lang="en-GB" sz="2400" b="1" dirty="0">
              <a:solidFill>
                <a:schemeClr val="bg1"/>
              </a:solidFill>
            </a:endParaRPr>
          </a:p>
          <a:p>
            <a:pPr algn="ctr"/>
            <a:r>
              <a:rPr lang="en-GB" sz="2400" b="1" dirty="0">
                <a:solidFill>
                  <a:schemeClr val="bg1"/>
                </a:solidFill>
                <a:hlinkClick r:id="rId2">
                  <a:extLst>
                    <a:ext uri="{A12FA001-AC4F-418D-AE19-62706E023703}">
                      <ahyp:hlinkClr xmlns:ahyp="http://schemas.microsoft.com/office/drawing/2018/hyperlinkcolor" val="tx"/>
                    </a:ext>
                  </a:extLst>
                </a:hlinkClick>
              </a:rPr>
              <a:t>Let’s Chat Talking Health webinar series</a:t>
            </a:r>
            <a:endParaRPr lang="en-GB" sz="2400" b="1" dirty="0">
              <a:solidFill>
                <a:schemeClr val="bg1"/>
              </a:solidFill>
            </a:endParaRPr>
          </a:p>
        </p:txBody>
      </p:sp>
    </p:spTree>
    <p:extLst>
      <p:ext uri="{BB962C8B-B14F-4D97-AF65-F5344CB8AC3E}">
        <p14:creationId xmlns:p14="http://schemas.microsoft.com/office/powerpoint/2010/main" val="3704924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u Have to Trust Everyone You Work With -- Including the Ones You Don't Like">
            <a:extLst>
              <a:ext uri="{FF2B5EF4-FFF2-40B4-BE49-F238E27FC236}">
                <a16:creationId xmlns:a16="http://schemas.microsoft.com/office/drawing/2014/main" id="{DD53F527-DC3F-4D50-A2FA-EEAE26E55A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6" r="6465"/>
          <a:stretch/>
        </p:blipFill>
        <p:spPr bwMode="auto">
          <a:xfrm flipH="1">
            <a:off x="607523" y="295749"/>
            <a:ext cx="4607949" cy="2591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8464075" y="1898517"/>
            <a:ext cx="6891338" cy="547688"/>
          </a:xfrm>
        </p:spPr>
        <p:txBody>
          <a:bodyPr>
            <a:noAutofit/>
          </a:bodyPr>
          <a:lstStyle/>
          <a:p>
            <a:r>
              <a:rPr lang="en-GB" sz="4800" b="1" dirty="0">
                <a:solidFill>
                  <a:schemeClr val="bg1"/>
                </a:solidFill>
              </a:rPr>
              <a:t>This Session</a:t>
            </a:r>
          </a:p>
        </p:txBody>
      </p:sp>
      <p:sp>
        <p:nvSpPr>
          <p:cNvPr id="3" name="Content Placeholder 2">
            <a:extLst>
              <a:ext uri="{FF2B5EF4-FFF2-40B4-BE49-F238E27FC236}">
                <a16:creationId xmlns:a16="http://schemas.microsoft.com/office/drawing/2014/main" id="{165BF8B0-CC16-4FFA-A558-670D395B4EAA}"/>
              </a:ext>
            </a:extLst>
          </p:cNvPr>
          <p:cNvSpPr>
            <a:spLocks noGrp="1"/>
          </p:cNvSpPr>
          <p:nvPr>
            <p:ph idx="4294967295"/>
          </p:nvPr>
        </p:nvSpPr>
        <p:spPr>
          <a:xfrm>
            <a:off x="676673" y="2887721"/>
            <a:ext cx="8053669" cy="4073694"/>
          </a:xfrm>
        </p:spPr>
        <p:txBody>
          <a:bodyPr>
            <a:normAutofit fontScale="32500" lnSpcReduction="20000"/>
          </a:bodyPr>
          <a:lstStyle/>
          <a:p>
            <a:endParaRPr lang="en-GB" sz="1700" dirty="0">
              <a:solidFill>
                <a:srgbClr val="7030A0"/>
              </a:solidFill>
            </a:endParaRPr>
          </a:p>
          <a:p>
            <a:pPr marL="0" indent="0">
              <a:buNone/>
            </a:pPr>
            <a:r>
              <a:rPr lang="en-GB" sz="5500" b="1" dirty="0">
                <a:solidFill>
                  <a:srgbClr val="7030A0"/>
                </a:solidFill>
                <a:latin typeface="Gadugi" panose="020B0502040204020203" pitchFamily="34" charset="0"/>
                <a:ea typeface="Gadugi" panose="020B0502040204020203" pitchFamily="34" charset="0"/>
              </a:rPr>
              <a:t>Expectations:</a:t>
            </a:r>
          </a:p>
          <a:p>
            <a:r>
              <a:rPr lang="en-GB" sz="5500" b="1" dirty="0">
                <a:solidFill>
                  <a:srgbClr val="7030A0"/>
                </a:solidFill>
                <a:latin typeface="Gadugi" panose="020B0502040204020203" pitchFamily="34" charset="0"/>
                <a:ea typeface="Gadugi" panose="020B0502040204020203" pitchFamily="34" charset="0"/>
              </a:rPr>
              <a:t>Mutual Respect</a:t>
            </a:r>
          </a:p>
          <a:p>
            <a:r>
              <a:rPr lang="en-GB" sz="5500" b="1" dirty="0">
                <a:solidFill>
                  <a:srgbClr val="7030A0"/>
                </a:solidFill>
                <a:latin typeface="Gadugi" panose="020B0502040204020203" pitchFamily="34" charset="0"/>
                <a:ea typeface="Gadugi" panose="020B0502040204020203" pitchFamily="34" charset="0"/>
              </a:rPr>
              <a:t>Trust and Confidentiality</a:t>
            </a:r>
          </a:p>
          <a:p>
            <a:r>
              <a:rPr lang="en-GB" sz="5500" b="1" dirty="0">
                <a:solidFill>
                  <a:srgbClr val="7030A0"/>
                </a:solidFill>
                <a:latin typeface="Gadugi" panose="020B0502040204020203" pitchFamily="34" charset="0"/>
                <a:ea typeface="Gadugi" panose="020B0502040204020203" pitchFamily="34" charset="0"/>
              </a:rPr>
              <a:t>Contribution</a:t>
            </a:r>
          </a:p>
          <a:p>
            <a:endParaRPr lang="en-GB" sz="5500" b="1" dirty="0">
              <a:solidFill>
                <a:srgbClr val="7030A0"/>
              </a:solidFill>
              <a:latin typeface="Gadugi" panose="020B0502040204020203" pitchFamily="34" charset="0"/>
              <a:ea typeface="Gadugi" panose="020B0502040204020203" pitchFamily="34" charset="0"/>
            </a:endParaRPr>
          </a:p>
          <a:p>
            <a:pPr marL="0" indent="0">
              <a:buNone/>
            </a:pPr>
            <a:r>
              <a:rPr lang="en-GB" sz="5500" b="1" dirty="0">
                <a:solidFill>
                  <a:srgbClr val="7030A0"/>
                </a:solidFill>
                <a:latin typeface="Gadugi" panose="020B0502040204020203" pitchFamily="34" charset="0"/>
                <a:ea typeface="Gadugi" panose="020B0502040204020203" pitchFamily="34" charset="0"/>
              </a:rPr>
              <a:t>What we will explore today:</a:t>
            </a:r>
          </a:p>
          <a:p>
            <a:r>
              <a:rPr lang="en-GB" sz="5500" b="1" dirty="0">
                <a:solidFill>
                  <a:srgbClr val="7030A0"/>
                </a:solidFill>
                <a:latin typeface="Gadugi" panose="020B0502040204020203" pitchFamily="34" charset="0"/>
                <a:ea typeface="Gadugi" panose="020B0502040204020203" pitchFamily="34" charset="0"/>
              </a:rPr>
              <a:t>We will look at what loneliness is</a:t>
            </a:r>
          </a:p>
          <a:p>
            <a:r>
              <a:rPr lang="en-GB" sz="5500" b="1" dirty="0">
                <a:solidFill>
                  <a:srgbClr val="7030A0"/>
                </a:solidFill>
                <a:latin typeface="Gadugi" panose="020B0502040204020203" pitchFamily="34" charset="0"/>
                <a:ea typeface="Gadugi" panose="020B0502040204020203" pitchFamily="34" charset="0"/>
              </a:rPr>
              <a:t>We will examine what factors might make a young person feel lonely</a:t>
            </a:r>
          </a:p>
          <a:p>
            <a:r>
              <a:rPr lang="en-GB" sz="5500" b="1" dirty="0">
                <a:solidFill>
                  <a:srgbClr val="7030A0"/>
                </a:solidFill>
                <a:latin typeface="Gadugi" panose="020B0502040204020203" pitchFamily="34" charset="0"/>
                <a:ea typeface="Gadugi" panose="020B0502040204020203" pitchFamily="34" charset="0"/>
              </a:rPr>
              <a:t>We will discuss ways that could help combat feelings of loneliness</a:t>
            </a:r>
          </a:p>
          <a:p>
            <a:r>
              <a:rPr lang="en-GB" sz="5500" b="1" dirty="0">
                <a:solidFill>
                  <a:srgbClr val="7030A0"/>
                </a:solidFill>
                <a:latin typeface="Gadugi" panose="020B0502040204020203" pitchFamily="34" charset="0"/>
                <a:ea typeface="Gadugi" panose="020B0502040204020203" pitchFamily="34" charset="0"/>
              </a:rPr>
              <a:t>We will discuss ways to support others who may be feeling lonely</a:t>
            </a:r>
          </a:p>
          <a:p>
            <a:r>
              <a:rPr lang="en-GB" sz="5500" b="1" dirty="0">
                <a:solidFill>
                  <a:srgbClr val="7030A0"/>
                </a:solidFill>
                <a:latin typeface="Gadugi" panose="020B0502040204020203" pitchFamily="34" charset="0"/>
                <a:ea typeface="Gadugi" panose="020B0502040204020203" pitchFamily="34" charset="0"/>
              </a:rPr>
              <a:t>We will consider positive changes that we can make for ourselves or for someone else in our lives</a:t>
            </a:r>
          </a:p>
          <a:p>
            <a:pPr marL="0" indent="0">
              <a:buNone/>
            </a:pPr>
            <a:endParaRPr lang="en-GB" sz="1700" dirty="0">
              <a:solidFill>
                <a:srgbClr val="7030A0"/>
              </a:solidFill>
            </a:endParaRPr>
          </a:p>
          <a:p>
            <a:endParaRPr lang="en-GB" sz="1700" dirty="0">
              <a:solidFill>
                <a:srgbClr val="7030A0"/>
              </a:solidFill>
            </a:endParaRPr>
          </a:p>
        </p:txBody>
      </p:sp>
    </p:spTree>
    <p:extLst>
      <p:ext uri="{BB962C8B-B14F-4D97-AF65-F5344CB8AC3E}">
        <p14:creationId xmlns:p14="http://schemas.microsoft.com/office/powerpoint/2010/main" val="138551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ose-up of brown-eyed woman">
            <a:extLst>
              <a:ext uri="{FF2B5EF4-FFF2-40B4-BE49-F238E27FC236}">
                <a16:creationId xmlns:a16="http://schemas.microsoft.com/office/drawing/2014/main" id="{2E32D260-E57F-4154-A9E0-7E5B1AAC903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36722" r="10365" b="-1"/>
          <a:stretch/>
        </p:blipFill>
        <p:spPr bwMode="auto">
          <a:xfrm>
            <a:off x="8620398" y="130627"/>
            <a:ext cx="3440668" cy="3690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612699" y="1826241"/>
            <a:ext cx="4803775" cy="1311275"/>
          </a:xfrm>
        </p:spPr>
        <p:txBody>
          <a:bodyPr vert="horz" lIns="91440" tIns="45720" rIns="91440" bIns="45720" rtlCol="0" anchor="ctr">
            <a:normAutofit/>
          </a:bodyPr>
          <a:lstStyle/>
          <a:p>
            <a:r>
              <a:rPr lang="en-US" sz="4000" dirty="0">
                <a:solidFill>
                  <a:schemeClr val="bg1"/>
                </a:solidFill>
                <a:latin typeface="Gadugi" panose="020B0502040204020203" pitchFamily="34" charset="0"/>
                <a:ea typeface="Gadugi" panose="020B0502040204020203" pitchFamily="34" charset="0"/>
              </a:rPr>
              <a:t>Loneliness &amp; </a:t>
            </a:r>
            <a:br>
              <a:rPr lang="en-US" sz="4000" dirty="0">
                <a:solidFill>
                  <a:schemeClr val="bg1"/>
                </a:solidFill>
                <a:latin typeface="Gadugi" panose="020B0502040204020203" pitchFamily="34" charset="0"/>
                <a:ea typeface="Gadugi" panose="020B0502040204020203" pitchFamily="34" charset="0"/>
              </a:rPr>
            </a:br>
            <a:r>
              <a:rPr lang="en-US" sz="4000" dirty="0">
                <a:solidFill>
                  <a:schemeClr val="bg1"/>
                </a:solidFill>
                <a:latin typeface="Gadugi" panose="020B0502040204020203" pitchFamily="34" charset="0"/>
                <a:ea typeface="Gadugi" panose="020B0502040204020203" pitchFamily="34" charset="0"/>
              </a:rPr>
              <a:t>Eye Contact</a:t>
            </a:r>
          </a:p>
        </p:txBody>
      </p:sp>
      <p:sp>
        <p:nvSpPr>
          <p:cNvPr id="4" name="TextBox 3">
            <a:extLst>
              <a:ext uri="{FF2B5EF4-FFF2-40B4-BE49-F238E27FC236}">
                <a16:creationId xmlns:a16="http://schemas.microsoft.com/office/drawing/2014/main" id="{89AD5D3F-CC77-4290-AC57-9A42DD3F51A9}"/>
              </a:ext>
            </a:extLst>
          </p:cNvPr>
          <p:cNvSpPr txBox="1"/>
          <p:nvPr/>
        </p:nvSpPr>
        <p:spPr>
          <a:xfrm>
            <a:off x="3499211" y="3429000"/>
            <a:ext cx="7658646" cy="3788830"/>
          </a:xfrm>
          <a:prstGeom prst="rect">
            <a:avLst/>
          </a:prstGeom>
        </p:spPr>
        <p:txBody>
          <a:bodyPr vert="horz" lIns="91440" tIns="45720" rIns="91440" bIns="45720" rtlCol="0" anchor="ctr">
            <a:normAutofit/>
          </a:bodyPr>
          <a:lstStyle/>
          <a:p>
            <a:pPr fontAlgn="base">
              <a:lnSpc>
                <a:spcPct val="90000"/>
              </a:lnSpc>
              <a:spcAft>
                <a:spcPts val="600"/>
              </a:spcAft>
            </a:pPr>
            <a:r>
              <a:rPr lang="en-US" sz="2600" b="1" i="0" dirty="0">
                <a:solidFill>
                  <a:srgbClr val="7030A0"/>
                </a:solidFill>
                <a:effectLst/>
                <a:latin typeface="Gadugi" panose="020B0502040204020203" pitchFamily="34" charset="0"/>
                <a:ea typeface="Gadugi" panose="020B0502040204020203" pitchFamily="34" charset="0"/>
              </a:rPr>
              <a:t>Did you know that… </a:t>
            </a:r>
          </a:p>
          <a:p>
            <a:pPr fontAlgn="base">
              <a:lnSpc>
                <a:spcPct val="90000"/>
              </a:lnSpc>
              <a:spcAft>
                <a:spcPts val="600"/>
              </a:spcAft>
            </a:pPr>
            <a:endParaRPr lang="en-US" sz="2000" b="1" i="0" dirty="0">
              <a:solidFill>
                <a:srgbClr val="7030A0"/>
              </a:solidFill>
              <a:effectLst/>
              <a:latin typeface="Gadugi" panose="020B0502040204020203" pitchFamily="34" charset="0"/>
              <a:ea typeface="Gadugi" panose="020B0502040204020203" pitchFamily="34" charset="0"/>
            </a:endParaRPr>
          </a:p>
          <a:p>
            <a:pPr fontAlgn="base">
              <a:lnSpc>
                <a:spcPct val="90000"/>
              </a:lnSpc>
              <a:spcAft>
                <a:spcPts val="600"/>
              </a:spcAft>
            </a:pPr>
            <a:r>
              <a:rPr lang="en-US" sz="2000" b="1" i="0" dirty="0">
                <a:solidFill>
                  <a:srgbClr val="7030A0"/>
                </a:solidFill>
                <a:effectLst/>
                <a:latin typeface="Gadugi" panose="020B0502040204020203" pitchFamily="34" charset="0"/>
                <a:ea typeface="Gadugi" panose="020B0502040204020203" pitchFamily="34" charset="0"/>
              </a:rPr>
              <a:t>Face-to face communication, especially eye contact, satisfies our need as humans to interact with others.</a:t>
            </a:r>
            <a:endParaRPr lang="en-US" sz="2000" b="1" dirty="0">
              <a:solidFill>
                <a:srgbClr val="7030A0"/>
              </a:solidFill>
              <a:latin typeface="Gadugi" panose="020B0502040204020203" pitchFamily="34" charset="0"/>
              <a:ea typeface="Gadugi" panose="020B0502040204020203" pitchFamily="34" charset="0"/>
            </a:endParaRPr>
          </a:p>
          <a:p>
            <a:pPr fontAlgn="base">
              <a:lnSpc>
                <a:spcPct val="90000"/>
              </a:lnSpc>
              <a:spcAft>
                <a:spcPts val="600"/>
              </a:spcAft>
            </a:pPr>
            <a:r>
              <a:rPr lang="en-US" sz="2000" b="1" dirty="0">
                <a:solidFill>
                  <a:srgbClr val="7030A0"/>
                </a:solidFill>
                <a:latin typeface="Gadugi" panose="020B0502040204020203" pitchFamily="34" charset="0"/>
                <a:ea typeface="Gadugi" panose="020B0502040204020203" pitchFamily="34" charset="0"/>
              </a:rPr>
              <a:t>E</a:t>
            </a:r>
            <a:r>
              <a:rPr lang="en-US" sz="2000" b="1" i="0" dirty="0">
                <a:solidFill>
                  <a:srgbClr val="7030A0"/>
                </a:solidFill>
                <a:effectLst/>
                <a:latin typeface="Gadugi" panose="020B0502040204020203" pitchFamily="34" charset="0"/>
                <a:ea typeface="Gadugi" panose="020B0502040204020203" pitchFamily="34" charset="0"/>
              </a:rPr>
              <a:t>ye contact allows you to communicate with another person in ways that words cannot do on their own. </a:t>
            </a:r>
          </a:p>
          <a:p>
            <a:pPr fontAlgn="base">
              <a:lnSpc>
                <a:spcPct val="90000"/>
              </a:lnSpc>
              <a:spcAft>
                <a:spcPts val="600"/>
              </a:spcAft>
            </a:pPr>
            <a:r>
              <a:rPr lang="en-US" sz="2000" b="1" i="0" dirty="0">
                <a:solidFill>
                  <a:srgbClr val="7030A0"/>
                </a:solidFill>
                <a:effectLst/>
                <a:latin typeface="Gadugi" panose="020B0502040204020203" pitchFamily="34" charset="0"/>
                <a:ea typeface="Gadugi" panose="020B0502040204020203" pitchFamily="34" charset="0"/>
              </a:rPr>
              <a:t>Without eye contact, you could miss out on </a:t>
            </a:r>
            <a:r>
              <a:rPr lang="en-US" sz="2000" b="1" dirty="0">
                <a:solidFill>
                  <a:srgbClr val="7030A0"/>
                </a:solidFill>
                <a:latin typeface="Gadugi" panose="020B0502040204020203" pitchFamily="34" charset="0"/>
                <a:ea typeface="Gadugi" panose="020B0502040204020203" pitchFamily="34" charset="0"/>
              </a:rPr>
              <a:t>key </a:t>
            </a:r>
            <a:r>
              <a:rPr lang="en-US" sz="2000" b="1" i="0" dirty="0">
                <a:solidFill>
                  <a:srgbClr val="7030A0"/>
                </a:solidFill>
                <a:effectLst/>
                <a:latin typeface="Gadugi" panose="020B0502040204020203" pitchFamily="34" charset="0"/>
                <a:ea typeface="Gadugi" panose="020B0502040204020203" pitchFamily="34" charset="0"/>
              </a:rPr>
              <a:t>feelings / emotions that can come from seeing another pair of eyes. </a:t>
            </a:r>
            <a:r>
              <a:rPr lang="en-US" sz="2000" b="1" dirty="0">
                <a:solidFill>
                  <a:srgbClr val="7030A0"/>
                </a:solidFill>
                <a:latin typeface="Gadugi" panose="020B0502040204020203" pitchFamily="34" charset="0"/>
                <a:ea typeface="Gadugi" panose="020B0502040204020203" pitchFamily="34" charset="0"/>
              </a:rPr>
              <a:t>Missing out on this </a:t>
            </a:r>
            <a:r>
              <a:rPr lang="en-US" sz="2000" b="1" i="0" dirty="0">
                <a:solidFill>
                  <a:srgbClr val="7030A0"/>
                </a:solidFill>
                <a:effectLst/>
                <a:latin typeface="Gadugi" panose="020B0502040204020203" pitchFamily="34" charset="0"/>
                <a:ea typeface="Gadugi" panose="020B0502040204020203" pitchFamily="34" charset="0"/>
              </a:rPr>
              <a:t>can contribute to feelings of isolation and loneliness.</a:t>
            </a:r>
          </a:p>
          <a:p>
            <a:pPr indent="-228600">
              <a:lnSpc>
                <a:spcPct val="90000"/>
              </a:lnSpc>
              <a:spcAft>
                <a:spcPts val="600"/>
              </a:spcAft>
              <a:buFont typeface="Arial" panose="020B0604020202020204" pitchFamily="34" charset="0"/>
              <a:buChar char="•"/>
            </a:pPr>
            <a:endParaRPr lang="en-US" sz="1900" dirty="0">
              <a:solidFill>
                <a:srgbClr val="7030A0"/>
              </a:solidFill>
            </a:endParaRPr>
          </a:p>
        </p:txBody>
      </p:sp>
    </p:spTree>
    <p:extLst>
      <p:ext uri="{BB962C8B-B14F-4D97-AF65-F5344CB8AC3E}">
        <p14:creationId xmlns:p14="http://schemas.microsoft.com/office/powerpoint/2010/main" val="347743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29E8-68F6-4B7F-A49A-47902D8BEE7F}"/>
              </a:ext>
            </a:extLst>
          </p:cNvPr>
          <p:cNvSpPr>
            <a:spLocks noGrp="1"/>
          </p:cNvSpPr>
          <p:nvPr>
            <p:ph type="title" idx="4294967295"/>
          </p:nvPr>
        </p:nvSpPr>
        <p:spPr>
          <a:xfrm>
            <a:off x="803807" y="761828"/>
            <a:ext cx="6318250" cy="1454150"/>
          </a:xfrm>
        </p:spPr>
        <p:txBody>
          <a:bodyPr vert="horz" lIns="91440" tIns="45720" rIns="91440" bIns="45720" rtlCol="0" anchor="ctr">
            <a:normAutofit/>
          </a:bodyPr>
          <a:lstStyle/>
          <a:p>
            <a:r>
              <a:rPr lang="en-US" sz="3600" b="1" dirty="0">
                <a:solidFill>
                  <a:schemeClr val="bg1"/>
                </a:solidFill>
                <a:latin typeface="Gadugi" panose="020B0502040204020203" pitchFamily="34" charset="0"/>
                <a:ea typeface="Gadugi" panose="020B0502040204020203" pitchFamily="34" charset="0"/>
              </a:rPr>
              <a:t>We’d love to see you!</a:t>
            </a:r>
          </a:p>
        </p:txBody>
      </p:sp>
      <p:sp>
        <p:nvSpPr>
          <p:cNvPr id="5" name="TextBox 4">
            <a:extLst>
              <a:ext uri="{FF2B5EF4-FFF2-40B4-BE49-F238E27FC236}">
                <a16:creationId xmlns:a16="http://schemas.microsoft.com/office/drawing/2014/main" id="{3CC0C8CD-66CD-4614-9784-CD31C9727777}"/>
              </a:ext>
            </a:extLst>
          </p:cNvPr>
          <p:cNvSpPr txBox="1"/>
          <p:nvPr/>
        </p:nvSpPr>
        <p:spPr>
          <a:xfrm>
            <a:off x="803807" y="2421682"/>
            <a:ext cx="4862852" cy="3639289"/>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2800" b="1" dirty="0">
                <a:solidFill>
                  <a:schemeClr val="bg1"/>
                </a:solidFill>
                <a:latin typeface="Gadugi" panose="020B0502040204020203" pitchFamily="34" charset="0"/>
                <a:ea typeface="Gadugi" panose="020B0502040204020203" pitchFamily="34" charset="0"/>
              </a:rPr>
              <a:t>With that in mind, we encourage you to join this session with your camera on, if you can.</a:t>
            </a:r>
          </a:p>
          <a:p>
            <a:pPr indent="-228600">
              <a:lnSpc>
                <a:spcPct val="90000"/>
              </a:lnSpc>
              <a:spcAft>
                <a:spcPts val="600"/>
              </a:spcAft>
              <a:buFont typeface="Arial" panose="020B0604020202020204" pitchFamily="34" charset="0"/>
              <a:buChar char="•"/>
            </a:pPr>
            <a:endParaRPr lang="en-US" sz="2800" b="1" dirty="0">
              <a:solidFill>
                <a:schemeClr val="bg1"/>
              </a:solidFill>
              <a:latin typeface="Gadugi" panose="020B0502040204020203" pitchFamily="34" charset="0"/>
              <a:ea typeface="Gadugi" panose="020B0502040204020203" pitchFamily="34" charset="0"/>
            </a:endParaRPr>
          </a:p>
          <a:p>
            <a:pPr>
              <a:lnSpc>
                <a:spcPct val="90000"/>
              </a:lnSpc>
              <a:spcAft>
                <a:spcPts val="600"/>
              </a:spcAft>
            </a:pPr>
            <a:r>
              <a:rPr lang="en-US" sz="2800" b="1" dirty="0">
                <a:solidFill>
                  <a:schemeClr val="bg1"/>
                </a:solidFill>
                <a:latin typeface="Gadugi" panose="020B0502040204020203" pitchFamily="34" charset="0"/>
                <a:ea typeface="Gadugi" panose="020B0502040204020203" pitchFamily="34" charset="0"/>
              </a:rPr>
              <a:t>Look out for these symbols along the way that provide opportunities for us to see you, hear you and read your thoughts in the chat. </a:t>
            </a:r>
          </a:p>
        </p:txBody>
      </p:sp>
      <p:pic>
        <p:nvPicPr>
          <p:cNvPr id="1028" name="Picture 4">
            <a:extLst>
              <a:ext uri="{FF2B5EF4-FFF2-40B4-BE49-F238E27FC236}">
                <a16:creationId xmlns:a16="http://schemas.microsoft.com/office/drawing/2014/main" id="{4CB86F89-2596-4623-9300-E2324ED65E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0905" y="803275"/>
            <a:ext cx="2429582" cy="24295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te and Unmute Posters for Remote Learning by Austin to Boston Teacher">
            <a:extLst>
              <a:ext uri="{FF2B5EF4-FFF2-40B4-BE49-F238E27FC236}">
                <a16:creationId xmlns:a16="http://schemas.microsoft.com/office/drawing/2014/main" id="{B9D1E997-934E-42BE-8367-082FED3F88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8356" y="4155734"/>
            <a:ext cx="1236609" cy="1606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36A5269-7481-4AF2-8BC0-C7C7A9A06F6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10830" y="4128483"/>
            <a:ext cx="2038795" cy="1661466"/>
          </a:xfrm>
          <a:prstGeom prst="rect">
            <a:avLst/>
          </a:prstGeom>
        </p:spPr>
      </p:pic>
    </p:spTree>
    <p:extLst>
      <p:ext uri="{BB962C8B-B14F-4D97-AF65-F5344CB8AC3E}">
        <p14:creationId xmlns:p14="http://schemas.microsoft.com/office/powerpoint/2010/main" val="232346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ee, Smiley, Tree Of Life, Emoticon, Cry, Laugh">
            <a:extLst>
              <a:ext uri="{FF2B5EF4-FFF2-40B4-BE49-F238E27FC236}">
                <a16:creationId xmlns:a16="http://schemas.microsoft.com/office/drawing/2014/main" id="{C4DB2EFC-F229-481F-911A-99E8B5AC678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922" r="5842"/>
          <a:stretch/>
        </p:blipFill>
        <p:spPr bwMode="auto">
          <a:xfrm>
            <a:off x="6476998" y="716066"/>
            <a:ext cx="5589509" cy="5994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8A45998-1F27-400C-91A7-D9926CBDCB7D}"/>
              </a:ext>
            </a:extLst>
          </p:cNvPr>
          <p:cNvSpPr txBox="1">
            <a:spLocks/>
          </p:cNvSpPr>
          <p:nvPr/>
        </p:nvSpPr>
        <p:spPr>
          <a:xfrm flipH="1" flipV="1">
            <a:off x="-1" y="-1"/>
            <a:ext cx="45719" cy="45719"/>
          </a:xfr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Gadugi" panose="020B0502040204020203" pitchFamily="34" charset="0"/>
                <a:ea typeface="Gadugi" panose="020B0502040204020203" pitchFamily="34" charset="0"/>
              </a:rPr>
              <a:t>         </a:t>
            </a:r>
            <a:br>
              <a:rPr lang="en-GB" sz="2400" b="1">
                <a:solidFill>
                  <a:schemeClr val="bg1"/>
                </a:solidFill>
                <a:latin typeface="Gadugi" panose="020B0502040204020203" pitchFamily="34" charset="0"/>
                <a:ea typeface="Gadugi" panose="020B0502040204020203" pitchFamily="34" charset="0"/>
              </a:rPr>
            </a:br>
            <a:br>
              <a:rPr lang="en-GB" sz="2400" b="1">
                <a:solidFill>
                  <a:schemeClr val="bg1"/>
                </a:solidFill>
                <a:latin typeface="Gadugi" panose="020B0502040204020203" pitchFamily="34" charset="0"/>
                <a:ea typeface="Gadugi" panose="020B0502040204020203" pitchFamily="34" charset="0"/>
              </a:rPr>
            </a:br>
            <a:r>
              <a:rPr lang="en-GB" sz="2400" b="1">
                <a:solidFill>
                  <a:schemeClr val="bg1"/>
                </a:solidFill>
                <a:latin typeface="Gadugi" panose="020B0502040204020203" pitchFamily="34" charset="0"/>
                <a:ea typeface="Gadugi" panose="020B0502040204020203" pitchFamily="34" charset="0"/>
              </a:rPr>
              <a:t>		    Let’s Check In…</a:t>
            </a:r>
            <a:br>
              <a:rPr lang="en-GB" sz="2400" b="1">
                <a:solidFill>
                  <a:schemeClr val="bg1"/>
                </a:solidFill>
                <a:latin typeface="Gadugi" panose="020B0502040204020203" pitchFamily="34" charset="0"/>
                <a:ea typeface="Gadugi" panose="020B0502040204020203" pitchFamily="34" charset="0"/>
              </a:rPr>
            </a:br>
            <a:br>
              <a:rPr lang="en-GB" sz="2400" b="1">
                <a:solidFill>
                  <a:schemeClr val="bg1"/>
                </a:solidFill>
                <a:latin typeface="Gadugi" panose="020B0502040204020203" pitchFamily="34" charset="0"/>
                <a:ea typeface="Gadugi" panose="020B0502040204020203" pitchFamily="34" charset="0"/>
              </a:rPr>
            </a:br>
            <a:r>
              <a:rPr lang="en-GB" sz="2400" b="1">
                <a:solidFill>
                  <a:schemeClr val="bg1"/>
                </a:solidFill>
                <a:latin typeface="Gadugi" panose="020B0502040204020203" pitchFamily="34" charset="0"/>
                <a:ea typeface="Gadugi" panose="020B0502040204020203" pitchFamily="34" charset="0"/>
              </a:rPr>
              <a:t>		How are you feeling today?</a:t>
            </a:r>
            <a:endParaRPr lang="en-GB" sz="2400" b="1" dirty="0">
              <a:solidFill>
                <a:schemeClr val="bg1"/>
              </a:solidFill>
              <a:latin typeface="Gadugi" panose="020B0502040204020203" pitchFamily="34" charset="0"/>
              <a:ea typeface="Gadugi" panose="020B0502040204020203" pitchFamily="34" charset="0"/>
            </a:endParaRPr>
          </a:p>
        </p:txBody>
      </p:sp>
      <p:sp>
        <p:nvSpPr>
          <p:cNvPr id="10" name="Content Placeholder 2">
            <a:extLst>
              <a:ext uri="{FF2B5EF4-FFF2-40B4-BE49-F238E27FC236}">
                <a16:creationId xmlns:a16="http://schemas.microsoft.com/office/drawing/2014/main" id="{8428C44C-76BB-4C0F-8EA0-C45D609C9E57}"/>
              </a:ext>
            </a:extLst>
          </p:cNvPr>
          <p:cNvSpPr txBox="1">
            <a:spLocks/>
          </p:cNvSpPr>
          <p:nvPr/>
        </p:nvSpPr>
        <p:spPr>
          <a:xfrm>
            <a:off x="1091703" y="2649222"/>
            <a:ext cx="5436943" cy="3804406"/>
          </a:xfr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bg1"/>
                </a:solidFill>
                <a:latin typeface="Gadugi" panose="020B0502040204020203" pitchFamily="34" charset="0"/>
                <a:ea typeface="Gadugi" panose="020B0502040204020203" pitchFamily="34" charset="0"/>
              </a:rPr>
              <a:t>Choose the emoji which best represents how you feel today</a:t>
            </a:r>
          </a:p>
          <a:p>
            <a:r>
              <a:rPr lang="en-GB" sz="1800" b="1" dirty="0">
                <a:solidFill>
                  <a:schemeClr val="bg1"/>
                </a:solidFill>
                <a:latin typeface="Gadugi" panose="020B0502040204020203" pitchFamily="34" charset="0"/>
                <a:ea typeface="Gadugi" panose="020B0502040204020203" pitchFamily="34" charset="0"/>
              </a:rPr>
              <a:t>Please place it in the chat.</a:t>
            </a:r>
          </a:p>
          <a:p>
            <a:r>
              <a:rPr lang="en-GB" sz="1800" b="1" dirty="0">
                <a:solidFill>
                  <a:schemeClr val="bg1"/>
                </a:solidFill>
                <a:latin typeface="Gadugi" panose="020B0502040204020203" pitchFamily="34" charset="0"/>
                <a:ea typeface="Gadugi" panose="020B0502040204020203" pitchFamily="34" charset="0"/>
              </a:rPr>
              <a:t>If you feel comfortable, we would love to hear why you have chosen that particular emoji. </a:t>
            </a:r>
          </a:p>
          <a:p>
            <a:pPr marL="0" indent="0">
              <a:buFont typeface="Arial" panose="020B0604020202020204" pitchFamily="34" charset="0"/>
              <a:buNone/>
            </a:pPr>
            <a:endParaRPr lang="en-GB" sz="1800" b="1" dirty="0">
              <a:solidFill>
                <a:schemeClr val="bg1"/>
              </a:solidFill>
              <a:latin typeface="Gadugi" panose="020B0502040204020203" pitchFamily="34" charset="0"/>
              <a:ea typeface="Gadugi" panose="020B0502040204020203" pitchFamily="34" charset="0"/>
            </a:endParaRPr>
          </a:p>
          <a:p>
            <a:pPr marL="0" indent="0">
              <a:buFont typeface="Arial" panose="020B0604020202020204" pitchFamily="34" charset="0"/>
              <a:buNone/>
            </a:pPr>
            <a:r>
              <a:rPr lang="en-GB" sz="1800" b="1" dirty="0">
                <a:solidFill>
                  <a:schemeClr val="bg1"/>
                </a:solidFill>
                <a:latin typeface="Gadugi" panose="020B0502040204020203" pitchFamily="34" charset="0"/>
                <a:ea typeface="Gadugi" panose="020B0502040204020203" pitchFamily="34" charset="0"/>
              </a:rPr>
              <a:t>Next:</a:t>
            </a:r>
          </a:p>
          <a:p>
            <a:r>
              <a:rPr lang="en-GB" sz="1800" b="1" dirty="0">
                <a:solidFill>
                  <a:schemeClr val="bg1"/>
                </a:solidFill>
                <a:latin typeface="Gadugi" panose="020B0502040204020203" pitchFamily="34" charset="0"/>
                <a:ea typeface="Gadugi" panose="020B0502040204020203" pitchFamily="34" charset="0"/>
              </a:rPr>
              <a:t>Use the ‘Hands up’ function if you believe you have experienced a feeling of loneliness in your life.</a:t>
            </a:r>
          </a:p>
          <a:p>
            <a:pPr marL="0" indent="0">
              <a:buFont typeface="Arial" panose="020B0604020202020204" pitchFamily="34" charset="0"/>
              <a:buNone/>
            </a:pPr>
            <a:r>
              <a:rPr lang="en-GB" sz="1800" b="1" i="1" dirty="0">
                <a:solidFill>
                  <a:schemeClr val="bg1"/>
                </a:solidFill>
                <a:latin typeface="Gadugi" panose="020B0502040204020203" pitchFamily="34" charset="0"/>
                <a:ea typeface="Gadugi" panose="020B0502040204020203" pitchFamily="34" charset="0"/>
              </a:rPr>
              <a:t>	</a:t>
            </a:r>
          </a:p>
          <a:p>
            <a:pPr marL="0" indent="0">
              <a:buFont typeface="Arial" panose="020B0604020202020204" pitchFamily="34" charset="0"/>
              <a:buNone/>
            </a:pPr>
            <a:r>
              <a:rPr lang="en-GB" sz="1800" b="1" i="1" dirty="0">
                <a:solidFill>
                  <a:schemeClr val="bg1"/>
                </a:solidFill>
                <a:latin typeface="Gadugi" panose="020B0502040204020203" pitchFamily="34" charset="0"/>
                <a:ea typeface="Gadugi" panose="020B0502040204020203" pitchFamily="34" charset="0"/>
              </a:rPr>
              <a:t>Now pop your hands down</a:t>
            </a:r>
          </a:p>
          <a:p>
            <a:pPr marL="0" indent="0">
              <a:buFont typeface="Arial" panose="020B0604020202020204" pitchFamily="34" charset="0"/>
              <a:buNone/>
            </a:pPr>
            <a:r>
              <a:rPr lang="en-GB" sz="1800" b="1" i="1" dirty="0">
                <a:solidFill>
                  <a:schemeClr val="bg1"/>
                </a:solidFill>
                <a:latin typeface="Gadugi" panose="020B0502040204020203" pitchFamily="34" charset="0"/>
                <a:ea typeface="Gadugi" panose="020B0502040204020203" pitchFamily="34" charset="0"/>
              </a:rPr>
              <a:t>Thank you so much for sharing </a:t>
            </a:r>
          </a:p>
        </p:txBody>
      </p:sp>
      <p:pic>
        <p:nvPicPr>
          <p:cNvPr id="11" name="Picture 10">
            <a:extLst>
              <a:ext uri="{FF2B5EF4-FFF2-40B4-BE49-F238E27FC236}">
                <a16:creationId xmlns:a16="http://schemas.microsoft.com/office/drawing/2014/main" id="{6F523EDF-B4FB-455F-BC3F-0AEF07D240B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4624" y="1074718"/>
            <a:ext cx="597079" cy="486575"/>
          </a:xfrm>
          <a:prstGeom prst="rect">
            <a:avLst/>
          </a:prstGeom>
        </p:spPr>
      </p:pic>
      <p:pic>
        <p:nvPicPr>
          <p:cNvPr id="12" name="Picture 2" descr="Mute and Unmute Posters for Remote Learning by Austin to Boston Teacher">
            <a:extLst>
              <a:ext uri="{FF2B5EF4-FFF2-40B4-BE49-F238E27FC236}">
                <a16:creationId xmlns:a16="http://schemas.microsoft.com/office/drawing/2014/main" id="{1842C8D9-949C-45FA-8DDE-19E41018CAB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93758" y="940434"/>
            <a:ext cx="566819" cy="7365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883A07C-1AE4-4A21-B402-394C88E97F0C}"/>
              </a:ext>
            </a:extLst>
          </p:cNvPr>
          <p:cNvSpPr/>
          <p:nvPr/>
        </p:nvSpPr>
        <p:spPr>
          <a:xfrm>
            <a:off x="-117662" y="716066"/>
            <a:ext cx="6096000" cy="1384995"/>
          </a:xfrm>
          <a:prstGeom prst="rect">
            <a:avLst/>
          </a:prstGeom>
        </p:spPr>
        <p:txBody>
          <a:bodyPr>
            <a:spAutoFit/>
          </a:bodyPr>
          <a:lstStyle/>
          <a:p>
            <a:pPr algn="ctr"/>
            <a:r>
              <a:rPr lang="en-GB" sz="2800" b="1" dirty="0">
                <a:solidFill>
                  <a:schemeClr val="bg1"/>
                </a:solidFill>
                <a:latin typeface="Gadugi" panose="020B0502040204020203" pitchFamily="34" charset="0"/>
                <a:ea typeface="Gadugi" panose="020B0502040204020203" pitchFamily="34" charset="0"/>
              </a:rPr>
              <a:t>Let’s Check In…</a:t>
            </a:r>
            <a:br>
              <a:rPr lang="en-GB" sz="2800" b="1" dirty="0">
                <a:solidFill>
                  <a:schemeClr val="bg1"/>
                </a:solidFill>
                <a:latin typeface="Gadugi" panose="020B0502040204020203" pitchFamily="34" charset="0"/>
                <a:ea typeface="Gadugi" panose="020B0502040204020203" pitchFamily="34" charset="0"/>
              </a:rPr>
            </a:br>
            <a:r>
              <a:rPr lang="en-GB" sz="2800" b="1" dirty="0">
                <a:solidFill>
                  <a:schemeClr val="bg1"/>
                </a:solidFill>
                <a:latin typeface="Gadugi" panose="020B0502040204020203" pitchFamily="34" charset="0"/>
                <a:ea typeface="Gadugi" panose="020B0502040204020203" pitchFamily="34" charset="0"/>
              </a:rPr>
              <a:t>		How are you feeling today?</a:t>
            </a:r>
            <a:endParaRPr lang="en-GB" sz="2800" dirty="0">
              <a:solidFill>
                <a:schemeClr val="bg1"/>
              </a:solidFill>
            </a:endParaRPr>
          </a:p>
        </p:txBody>
      </p:sp>
    </p:spTree>
    <p:extLst>
      <p:ext uri="{BB962C8B-B14F-4D97-AF65-F5344CB8AC3E}">
        <p14:creationId xmlns:p14="http://schemas.microsoft.com/office/powerpoint/2010/main" val="1304267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6 things you can do to fight loneliness, and 1 thing you shouldn't do -  National | Globalnews.ca">
            <a:extLst>
              <a:ext uri="{FF2B5EF4-FFF2-40B4-BE49-F238E27FC236}">
                <a16:creationId xmlns:a16="http://schemas.microsoft.com/office/drawing/2014/main" id="{2B5CB54D-3A9A-4115-A27D-12DDD3BA91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
            <a:ext cx="10297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1E22C0-4B7A-489C-9668-CB033A22FFEF}"/>
              </a:ext>
            </a:extLst>
          </p:cNvPr>
          <p:cNvSpPr>
            <a:spLocks noGrp="1"/>
          </p:cNvSpPr>
          <p:nvPr>
            <p:ph type="title" idx="4294967295"/>
          </p:nvPr>
        </p:nvSpPr>
        <p:spPr>
          <a:xfrm>
            <a:off x="0" y="1914525"/>
            <a:ext cx="4203700" cy="1341438"/>
          </a:xfrm>
        </p:spPr>
        <p:txBody>
          <a:bodyPr vert="horz" lIns="91440" tIns="45720" rIns="91440" bIns="45720" rtlCol="0">
            <a:normAutofit/>
          </a:bodyPr>
          <a:lstStyle/>
          <a:p>
            <a:pPr algn="ctr"/>
            <a:r>
              <a:rPr lang="en-US" sz="3600" b="1" dirty="0">
                <a:solidFill>
                  <a:schemeClr val="bg1"/>
                </a:solidFill>
                <a:latin typeface="Gadugi" panose="020B0502040204020203" pitchFamily="34" charset="0"/>
                <a:ea typeface="Gadugi" panose="020B0502040204020203" pitchFamily="34" charset="0"/>
              </a:rPr>
              <a:t>What is Loneliness?</a:t>
            </a:r>
          </a:p>
        </p:txBody>
      </p:sp>
      <p:sp>
        <p:nvSpPr>
          <p:cNvPr id="3" name="Content Placeholder 2">
            <a:extLst>
              <a:ext uri="{FF2B5EF4-FFF2-40B4-BE49-F238E27FC236}">
                <a16:creationId xmlns:a16="http://schemas.microsoft.com/office/drawing/2014/main" id="{00091269-EFD7-431D-8E81-FC3748077093}"/>
              </a:ext>
            </a:extLst>
          </p:cNvPr>
          <p:cNvSpPr>
            <a:spLocks noGrp="1"/>
          </p:cNvSpPr>
          <p:nvPr>
            <p:ph idx="4294967295"/>
          </p:nvPr>
        </p:nvSpPr>
        <p:spPr>
          <a:xfrm>
            <a:off x="768626" y="2686316"/>
            <a:ext cx="4592638" cy="2619375"/>
          </a:xfrm>
        </p:spPr>
        <p:txBody>
          <a:bodyPr vert="horz" lIns="91440" tIns="45720" rIns="91440" bIns="45720" rtlCol="0" anchor="ctr">
            <a:normAutofit/>
          </a:bodyPr>
          <a:lstStyle/>
          <a:p>
            <a:pPr marL="0" indent="0">
              <a:buNone/>
            </a:pPr>
            <a:r>
              <a:rPr lang="en-US" sz="2000" dirty="0">
                <a:solidFill>
                  <a:schemeClr val="bg1"/>
                </a:solidFill>
                <a:latin typeface="Gadugi" panose="020B0502040204020203" pitchFamily="34" charset="0"/>
                <a:ea typeface="Gadugi" panose="020B0502040204020203" pitchFamily="34" charset="0"/>
              </a:rPr>
              <a:t>Using the Chat Function:</a:t>
            </a:r>
          </a:p>
          <a:p>
            <a:pPr marL="0" indent="0">
              <a:buNone/>
            </a:pPr>
            <a:r>
              <a:rPr lang="en-US" sz="2000" dirty="0">
                <a:solidFill>
                  <a:schemeClr val="bg1"/>
                </a:solidFill>
                <a:latin typeface="Gadugi" panose="020B0502040204020203" pitchFamily="34" charset="0"/>
                <a:ea typeface="Gadugi" panose="020B0502040204020203" pitchFamily="34" charset="0"/>
              </a:rPr>
              <a:t>Provide one word you think could describe how someone might be feeling if they are lonely.</a:t>
            </a:r>
          </a:p>
          <a:p>
            <a:pPr marL="0" indent="0">
              <a:buNone/>
            </a:pPr>
            <a:endParaRPr lang="en-US" sz="1800" dirty="0"/>
          </a:p>
        </p:txBody>
      </p:sp>
      <p:pic>
        <p:nvPicPr>
          <p:cNvPr id="17" name="Picture 16">
            <a:extLst>
              <a:ext uri="{FF2B5EF4-FFF2-40B4-BE49-F238E27FC236}">
                <a16:creationId xmlns:a16="http://schemas.microsoft.com/office/drawing/2014/main" id="{6BD44196-B56F-4EAF-8FA7-4DE2BE19D6D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25430" y="1414368"/>
            <a:ext cx="722953" cy="589153"/>
          </a:xfrm>
          <a:prstGeom prst="rect">
            <a:avLst/>
          </a:prstGeom>
        </p:spPr>
      </p:pic>
      <p:pic>
        <p:nvPicPr>
          <p:cNvPr id="1034" name="Picture 10" descr="Microsoft Forms – ETS Knowledge Base">
            <a:extLst>
              <a:ext uri="{FF2B5EF4-FFF2-40B4-BE49-F238E27FC236}">
                <a16:creationId xmlns:a16="http://schemas.microsoft.com/office/drawing/2014/main" id="{21D8EFAF-83DB-4E09-ADEE-3D2D7B734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94" y="5218098"/>
            <a:ext cx="722953" cy="707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A1D633-795E-4F8A-B087-AC17530AD7F5}"/>
              </a:ext>
            </a:extLst>
          </p:cNvPr>
          <p:cNvSpPr txBox="1"/>
          <p:nvPr/>
        </p:nvSpPr>
        <p:spPr>
          <a:xfrm>
            <a:off x="1418108" y="5248446"/>
            <a:ext cx="3608726" cy="923330"/>
          </a:xfrm>
          <a:prstGeom prst="rect">
            <a:avLst/>
          </a:prstGeom>
          <a:noFill/>
        </p:spPr>
        <p:txBody>
          <a:bodyPr wrap="square" rtlCol="0">
            <a:spAutoFit/>
          </a:bodyPr>
          <a:lstStyle/>
          <a:p>
            <a:r>
              <a:rPr lang="en-GB" b="1" dirty="0">
                <a:solidFill>
                  <a:schemeClr val="bg1"/>
                </a:solidFill>
                <a:latin typeface="Gadugi" panose="020B0502040204020203" pitchFamily="34" charset="0"/>
                <a:ea typeface="Gadugi" panose="020B0502040204020203" pitchFamily="34" charset="0"/>
              </a:rPr>
              <a:t>Then click on the link in the chat to complete a quick True and False quiz</a:t>
            </a:r>
          </a:p>
        </p:txBody>
      </p:sp>
    </p:spTree>
    <p:extLst>
      <p:ext uri="{BB962C8B-B14F-4D97-AF65-F5344CB8AC3E}">
        <p14:creationId xmlns:p14="http://schemas.microsoft.com/office/powerpoint/2010/main" val="261584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BAEE-6C0E-4027-85A0-BB076ACCD57F}"/>
              </a:ext>
            </a:extLst>
          </p:cNvPr>
          <p:cNvSpPr>
            <a:spLocks noGrp="1"/>
          </p:cNvSpPr>
          <p:nvPr>
            <p:ph type="title" idx="4294967295"/>
          </p:nvPr>
        </p:nvSpPr>
        <p:spPr>
          <a:xfrm>
            <a:off x="-665311" y="496888"/>
            <a:ext cx="12465050" cy="1325562"/>
          </a:xfrm>
          <a:solidFill>
            <a:schemeClr val="tx1">
              <a:lumMod val="65000"/>
              <a:lumOff val="35000"/>
            </a:schemeClr>
          </a:solidFill>
        </p:spPr>
        <p:txBody>
          <a:bodyPr/>
          <a:lstStyle/>
          <a:p>
            <a:r>
              <a:rPr lang="en-GB" dirty="0">
                <a:solidFill>
                  <a:schemeClr val="bg1"/>
                </a:solidFill>
              </a:rPr>
              <a:t>        </a:t>
            </a:r>
            <a:r>
              <a:rPr lang="en-GB" sz="4000" dirty="0">
                <a:solidFill>
                  <a:schemeClr val="bg1"/>
                </a:solidFill>
                <a:latin typeface="Gadugi" panose="020B0502040204020203" pitchFamily="34" charset="0"/>
                <a:ea typeface="Gadugi" panose="020B0502040204020203" pitchFamily="34" charset="0"/>
              </a:rPr>
              <a:t>What do we need to know about loneliness?</a:t>
            </a:r>
          </a:p>
        </p:txBody>
      </p:sp>
      <p:pic>
        <p:nvPicPr>
          <p:cNvPr id="6" name="Online Media 5" title="The Shocking Truth About Loneliness | by Jay Shetty">
            <a:hlinkClick r:id="" action="ppaction://media"/>
            <a:extLst>
              <a:ext uri="{FF2B5EF4-FFF2-40B4-BE49-F238E27FC236}">
                <a16:creationId xmlns:a16="http://schemas.microsoft.com/office/drawing/2014/main" id="{F17FBFDA-E3DD-4E66-A3EB-8F5BCCA6BB5C}"/>
              </a:ext>
            </a:extLst>
          </p:cNvPr>
          <p:cNvPicPr>
            <a:picLocks noGrp="1" noRot="1" noChangeAspect="1"/>
          </p:cNvPicPr>
          <p:nvPr>
            <p:ph idx="4294967295"/>
            <a:videoFile r:link="rId1"/>
          </p:nvPr>
        </p:nvPicPr>
        <p:blipFill>
          <a:blip r:embed="rId3"/>
          <a:stretch>
            <a:fillRect/>
          </a:stretch>
        </p:blipFill>
        <p:spPr>
          <a:xfrm>
            <a:off x="1489904" y="1593850"/>
            <a:ext cx="8435975" cy="4767262"/>
          </a:xfrm>
          <a:prstGeom prst="rect">
            <a:avLst/>
          </a:prstGeom>
        </p:spPr>
      </p:pic>
    </p:spTree>
    <p:extLst>
      <p:ext uri="{BB962C8B-B14F-4D97-AF65-F5344CB8AC3E}">
        <p14:creationId xmlns:p14="http://schemas.microsoft.com/office/powerpoint/2010/main" val="18969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2CA207E-23E9-4D54-B1E0-E611090BBC64}"/>
              </a:ext>
            </a:extLst>
          </p:cNvPr>
          <p:cNvSpPr txBox="1">
            <a:spLocks/>
          </p:cNvSpPr>
          <p:nvPr/>
        </p:nvSpPr>
        <p:spPr>
          <a:xfrm>
            <a:off x="7097486" y="2145569"/>
            <a:ext cx="4267200" cy="3894138"/>
          </a:xfr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chemeClr val="bg1"/>
                </a:solidFill>
                <a:latin typeface="Gadugi" panose="020B0502040204020203" pitchFamily="34" charset="0"/>
                <a:ea typeface="Gadugi" panose="020B0502040204020203" pitchFamily="34" charset="0"/>
              </a:rPr>
              <a:t>We all feel lonely from time to time. </a:t>
            </a:r>
          </a:p>
          <a:p>
            <a:r>
              <a:rPr lang="en-GB" sz="1800" b="1">
                <a:solidFill>
                  <a:schemeClr val="bg1"/>
                </a:solidFill>
                <a:latin typeface="Gadugi" panose="020B0502040204020203" pitchFamily="34" charset="0"/>
                <a:ea typeface="Gadugi" panose="020B0502040204020203" pitchFamily="34" charset="0"/>
              </a:rPr>
              <a:t>You may choose to be alone and live happily without much contact with other people</a:t>
            </a:r>
          </a:p>
          <a:p>
            <a:r>
              <a:rPr lang="en-GB" sz="1800" b="1">
                <a:solidFill>
                  <a:schemeClr val="bg1"/>
                </a:solidFill>
                <a:latin typeface="Gadugi" panose="020B0502040204020203" pitchFamily="34" charset="0"/>
                <a:ea typeface="Gadugi" panose="020B0502040204020203" pitchFamily="34" charset="0"/>
              </a:rPr>
              <a:t>Or you may have lots of social contact, or be in a relationship or part of a family, and still feel lonely – especially if you don't feel understood</a:t>
            </a:r>
          </a:p>
          <a:p>
            <a:r>
              <a:rPr lang="en-GB" sz="1800" b="1">
                <a:solidFill>
                  <a:schemeClr val="bg1"/>
                </a:solidFill>
                <a:latin typeface="Gadugi" panose="020B0502040204020203" pitchFamily="34" charset="0"/>
                <a:ea typeface="Gadugi" panose="020B0502040204020203" pitchFamily="34" charset="0"/>
              </a:rPr>
              <a:t>Feeling lonely isn't in itself a mental health problem, but the two are strongly linked. </a:t>
            </a:r>
          </a:p>
          <a:p>
            <a:r>
              <a:rPr lang="en-GB" sz="1800" b="1">
                <a:solidFill>
                  <a:schemeClr val="bg1"/>
                </a:solidFill>
                <a:latin typeface="Gadugi" panose="020B0502040204020203" pitchFamily="34" charset="0"/>
                <a:ea typeface="Gadugi" panose="020B0502040204020203" pitchFamily="34" charset="0"/>
              </a:rPr>
              <a:t>Feeling lonely can also have a negative impact on your mental health,</a:t>
            </a:r>
          </a:p>
          <a:p>
            <a:pPr marL="0" indent="0">
              <a:buFont typeface="Arial" panose="020B0604020202020204" pitchFamily="34" charset="0"/>
              <a:buNone/>
            </a:pPr>
            <a:r>
              <a:rPr lang="en-GB" sz="1800" b="1" i="1">
                <a:solidFill>
                  <a:schemeClr val="bg1"/>
                </a:solidFill>
                <a:latin typeface="Gadugi" panose="020B0502040204020203" pitchFamily="34" charset="0"/>
                <a:ea typeface="Gadugi" panose="020B0502040204020203" pitchFamily="34" charset="0"/>
              </a:rPr>
              <a:t>(Mind, 2021)</a:t>
            </a:r>
            <a:endParaRPr lang="en-GB" sz="1800" b="1" i="1" dirty="0">
              <a:solidFill>
                <a:schemeClr val="bg1"/>
              </a:solidFill>
              <a:latin typeface="Gadugi" panose="020B0502040204020203" pitchFamily="34" charset="0"/>
              <a:ea typeface="Gadugi" panose="020B0502040204020203" pitchFamily="34" charset="0"/>
            </a:endParaRPr>
          </a:p>
        </p:txBody>
      </p:sp>
      <p:pic>
        <p:nvPicPr>
          <p:cNvPr id="5" name="Picture 2" descr="cycle of loneliness where mental health causes loneliness and feeling lonely damages mental health">
            <a:extLst>
              <a:ext uri="{FF2B5EF4-FFF2-40B4-BE49-F238E27FC236}">
                <a16:creationId xmlns:a16="http://schemas.microsoft.com/office/drawing/2014/main" id="{8DD08C79-A9EF-4698-9F7E-4A89DD2E2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 r="3" b="2145"/>
          <a:stretch/>
        </p:blipFill>
        <p:spPr bwMode="auto">
          <a:xfrm>
            <a:off x="629478" y="1973438"/>
            <a:ext cx="6236208" cy="3660185"/>
          </a:xfrm>
          <a:prstGeom prst="rect">
            <a:avLst/>
          </a:prstGeom>
          <a:solidFill>
            <a:schemeClr val="bg1"/>
          </a:solidFill>
        </p:spPr>
      </p:pic>
      <p:sp>
        <p:nvSpPr>
          <p:cNvPr id="3" name="Rectangle 2">
            <a:extLst>
              <a:ext uri="{FF2B5EF4-FFF2-40B4-BE49-F238E27FC236}">
                <a16:creationId xmlns:a16="http://schemas.microsoft.com/office/drawing/2014/main" id="{FF2A2690-777D-487B-B307-AE33749EF9AD}"/>
              </a:ext>
            </a:extLst>
          </p:cNvPr>
          <p:cNvSpPr/>
          <p:nvPr/>
        </p:nvSpPr>
        <p:spPr>
          <a:xfrm>
            <a:off x="1463133" y="729734"/>
            <a:ext cx="6173485" cy="584775"/>
          </a:xfrm>
          <a:prstGeom prst="rect">
            <a:avLst/>
          </a:prstGeom>
        </p:spPr>
        <p:txBody>
          <a:bodyPr wrap="none">
            <a:spAutoFit/>
          </a:bodyPr>
          <a:lstStyle/>
          <a:p>
            <a:r>
              <a:rPr lang="en-GB" sz="3200" b="1" dirty="0">
                <a:solidFill>
                  <a:schemeClr val="bg1"/>
                </a:solidFill>
                <a:latin typeface="Gadugi" panose="020B0502040204020203" pitchFamily="34" charset="0"/>
                <a:ea typeface="Gadugi" panose="020B0502040204020203" pitchFamily="34" charset="0"/>
              </a:rPr>
              <a:t>A little more about loneliness? </a:t>
            </a:r>
            <a:endParaRPr lang="en-GB" sz="3200" dirty="0">
              <a:solidFill>
                <a:schemeClr val="bg1"/>
              </a:solidFill>
            </a:endParaRPr>
          </a:p>
        </p:txBody>
      </p:sp>
    </p:spTree>
    <p:extLst>
      <p:ext uri="{BB962C8B-B14F-4D97-AF65-F5344CB8AC3E}">
        <p14:creationId xmlns:p14="http://schemas.microsoft.com/office/powerpoint/2010/main" val="3347352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1069</Words>
  <Application>Microsoft Office PowerPoint</Application>
  <PresentationFormat>Widescreen</PresentationFormat>
  <Paragraphs>112</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Gadugi</vt:lpstr>
      <vt:lpstr>Office Theme</vt:lpstr>
      <vt:lpstr>PowerPoint Presentation</vt:lpstr>
      <vt:lpstr>PowerPoint Presentation</vt:lpstr>
      <vt:lpstr>This Session</vt:lpstr>
      <vt:lpstr>Loneliness &amp;  Eye Contact</vt:lpstr>
      <vt:lpstr>We’d love to see you!</vt:lpstr>
      <vt:lpstr>PowerPoint Presentation</vt:lpstr>
      <vt:lpstr>What is Loneliness?</vt:lpstr>
      <vt:lpstr>        What do we need to know about loneliness?</vt:lpstr>
      <vt:lpstr>PowerPoint Presentation</vt:lpstr>
      <vt:lpstr>What do you think might make young people feel lonely? </vt:lpstr>
      <vt:lpstr>Do you have any thoughts or tips on how a person could manage their loneliness? </vt:lpstr>
      <vt:lpstr>PowerPoint Presentation</vt:lpstr>
      <vt:lpstr>Apps that can help someone who is feeling lonely</vt:lpstr>
      <vt:lpstr>Helping Others with Loneliness </vt:lpstr>
      <vt:lpstr>PowerPoint Presentation</vt:lpstr>
      <vt:lpstr>PowerPoint Presentation</vt:lpstr>
      <vt:lpstr>Takeaways &amp; Toolkit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Sansum</dc:creator>
  <cp:lastModifiedBy>Benjamin Knocks</cp:lastModifiedBy>
  <cp:revision>57</cp:revision>
  <dcterms:created xsi:type="dcterms:W3CDTF">2021-02-03T11:54:17Z</dcterms:created>
  <dcterms:modified xsi:type="dcterms:W3CDTF">2021-02-15T09:34:22Z</dcterms:modified>
</cp:coreProperties>
</file>